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399" r:id="rId3"/>
    <p:sldId id="330" r:id="rId4"/>
    <p:sldId id="393" r:id="rId5"/>
    <p:sldId id="275" r:id="rId6"/>
    <p:sldId id="276" r:id="rId7"/>
    <p:sldId id="277" r:id="rId8"/>
    <p:sldId id="279" r:id="rId9"/>
    <p:sldId id="258" r:id="rId10"/>
    <p:sldId id="280" r:id="rId11"/>
    <p:sldId id="289" r:id="rId12"/>
    <p:sldId id="282" r:id="rId13"/>
    <p:sldId id="285" r:id="rId14"/>
    <p:sldId id="259" r:id="rId15"/>
    <p:sldId id="283" r:id="rId16"/>
    <p:sldId id="266" r:id="rId17"/>
    <p:sldId id="288" r:id="rId18"/>
    <p:sldId id="291" r:id="rId19"/>
    <p:sldId id="292" r:id="rId20"/>
    <p:sldId id="260" r:id="rId21"/>
    <p:sldId id="308" r:id="rId22"/>
    <p:sldId id="354" r:id="rId23"/>
    <p:sldId id="400" r:id="rId24"/>
    <p:sldId id="39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0"/>
    </p:cViewPr>
  </p:sorterViewPr>
  <p:notesViewPr>
    <p:cSldViewPr snapToGrid="0">
      <p:cViewPr varScale="1">
        <p:scale>
          <a:sx n="57" d="100"/>
          <a:sy n="57" d="100"/>
        </p:scale>
        <p:origin x="-247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473323-EB3B-4C62-A884-85A56DF0C2B9}" type="datetimeFigureOut">
              <a:rPr lang="nl-NL" smtClean="0"/>
              <a:pPr/>
              <a:t>2-2-2020</a:t>
            </a:fld>
            <a:endParaRPr lang="nl-N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B01895-02EE-4A11-BC46-0E7B6B7AAD6F}"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Slide Number Placeholder 3"/>
          <p:cNvSpPr>
            <a:spLocks noGrp="1"/>
          </p:cNvSpPr>
          <p:nvPr>
            <p:ph type="sldNum" sz="quarter" idx="10"/>
          </p:nvPr>
        </p:nvSpPr>
        <p:spPr/>
        <p:txBody>
          <a:bodyPr/>
          <a:lstStyle/>
          <a:p>
            <a:fld id="{03B01895-02EE-4A11-BC46-0E7B6B7AAD6F}"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03B01895-02EE-4A11-BC46-0E7B6B7AAD6F}" type="slidenum">
              <a:rPr lang="nl-NL" smtClean="0"/>
              <a:pPr/>
              <a:t>10</a:t>
            </a:fld>
            <a:endParaRPr lang="nl-NL"/>
          </a:p>
        </p:txBody>
      </p:sp>
      <p:sp>
        <p:nvSpPr>
          <p:cNvPr id="6" name="Notes Placeholder 5"/>
          <p:cNvSpPr>
            <a:spLocks noGrp="1"/>
          </p:cNvSpPr>
          <p:nvPr>
            <p:ph type="body" sz="quarter" idx="11"/>
          </p:nvPr>
        </p:nvSpPr>
        <p:spPr/>
        <p:txBody>
          <a:bodyPr>
            <a:normAutofit/>
          </a:bodyPr>
          <a:lstStyle/>
          <a:p>
            <a:endParaRPr lang="nl-NL"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03B01895-02EE-4A11-BC46-0E7B6B7AAD6F}" type="slidenum">
              <a:rPr lang="nl-NL" smtClean="0"/>
              <a:pPr/>
              <a:t>12</a:t>
            </a:fld>
            <a:endParaRPr lang="nl-NL"/>
          </a:p>
        </p:txBody>
      </p:sp>
      <p:sp>
        <p:nvSpPr>
          <p:cNvPr id="6" name="Notes Placeholder 5"/>
          <p:cNvSpPr>
            <a:spLocks noGrp="1"/>
          </p:cNvSpPr>
          <p:nvPr>
            <p:ph type="body" sz="quarter" idx="11"/>
          </p:nvPr>
        </p:nvSpPr>
        <p:spPr/>
        <p:txBody>
          <a:bodyPr>
            <a:normAutofit/>
          </a:bodyPr>
          <a:lstStyle/>
          <a:p>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03B01895-02EE-4A11-BC46-0E7B6B7AAD6F}" type="slidenum">
              <a:rPr lang="nl-NL" smtClean="0"/>
              <a:pPr/>
              <a:t>13</a:t>
            </a:fld>
            <a:endParaRPr lang="nl-NL"/>
          </a:p>
        </p:txBody>
      </p:sp>
      <p:sp>
        <p:nvSpPr>
          <p:cNvPr id="6" name="Notes Placeholder 5"/>
          <p:cNvSpPr>
            <a:spLocks noGrp="1"/>
          </p:cNvSpPr>
          <p:nvPr>
            <p:ph type="body" sz="quarter" idx="11"/>
          </p:nvPr>
        </p:nvSpPr>
        <p:spPr/>
        <p:txBody>
          <a:bodyPr>
            <a:normAutofit/>
          </a:bodyPr>
          <a:lstStyle/>
          <a:p>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16</a:t>
            </a:fld>
            <a:endParaRPr lang="nl-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17</a:t>
            </a:fld>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18</a:t>
            </a:fld>
            <a:endParaRPr lang="nl-N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19</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a:t>
            </a:fld>
            <a:endParaRPr lang="nl-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20</a:t>
            </a:fld>
            <a:endParaRPr lang="nl-N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21</a:t>
            </a:fld>
            <a:endParaRPr lang="nl-N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22</a:t>
            </a:fld>
            <a:endParaRPr lang="nl-N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23</a:t>
            </a:fld>
            <a:endParaRPr lang="nl-N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24</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a:p>
        </p:txBody>
      </p:sp>
      <p:sp>
        <p:nvSpPr>
          <p:cNvPr id="4" name="Slide Number Placeholder 3"/>
          <p:cNvSpPr>
            <a:spLocks noGrp="1"/>
          </p:cNvSpPr>
          <p:nvPr>
            <p:ph type="sldNum" sz="quarter" idx="10"/>
          </p:nvPr>
        </p:nvSpPr>
        <p:spPr/>
        <p:txBody>
          <a:bodyPr/>
          <a:lstStyle/>
          <a:p>
            <a:fld id="{03B01895-02EE-4A11-BC46-0E7B6B7AAD6F}" type="slidenum">
              <a:rPr lang="nl-NL" smtClean="0"/>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Slide Number Placeholder 3"/>
          <p:cNvSpPr>
            <a:spLocks noGrp="1"/>
          </p:cNvSpPr>
          <p:nvPr>
            <p:ph type="sldNum" sz="quarter" idx="10"/>
          </p:nvPr>
        </p:nvSpPr>
        <p:spPr/>
        <p:txBody>
          <a:bodyPr/>
          <a:lstStyle/>
          <a:p>
            <a:fld id="{03B01895-02EE-4A11-BC46-0E7B6B7AAD6F}"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nl-NL" dirty="0"/>
          </a:p>
        </p:txBody>
      </p:sp>
      <p:sp>
        <p:nvSpPr>
          <p:cNvPr id="4" name="Slide Number Placeholder 3"/>
          <p:cNvSpPr>
            <a:spLocks noGrp="1"/>
          </p:cNvSpPr>
          <p:nvPr>
            <p:ph type="sldNum" sz="quarter" idx="10"/>
          </p:nvPr>
        </p:nvSpPr>
        <p:spPr/>
        <p:txBody>
          <a:bodyPr/>
          <a:lstStyle/>
          <a:p>
            <a:fld id="{03B01895-02EE-4A11-BC46-0E7B6B7AAD6F}"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03B01895-02EE-4A11-BC46-0E7B6B7AAD6F}" type="slidenum">
              <a:rPr lang="nl-NL" smtClean="0"/>
              <a:pPr/>
              <a:t>7</a:t>
            </a:fld>
            <a:endParaRPr lang="nl-NL"/>
          </a:p>
        </p:txBody>
      </p:sp>
      <p:sp>
        <p:nvSpPr>
          <p:cNvPr id="6" name="Notes Placeholder 5"/>
          <p:cNvSpPr>
            <a:spLocks noGrp="1"/>
          </p:cNvSpPr>
          <p:nvPr>
            <p:ph type="body" sz="quarter" idx="11"/>
          </p:nvPr>
        </p:nvSpPr>
        <p:spPr/>
        <p:txBody>
          <a:bodyPr>
            <a:normAutofit/>
          </a:bodyPr>
          <a:lstStyle/>
          <a:p>
            <a:endParaRPr lang="nl-NL"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03B01895-02EE-4A11-BC46-0E7B6B7AAD6F}" type="slidenum">
              <a:rPr lang="nl-NL" smtClean="0"/>
              <a:pPr/>
              <a:t>8</a:t>
            </a:fld>
            <a:endParaRPr lang="nl-NL"/>
          </a:p>
        </p:txBody>
      </p:sp>
      <p:sp>
        <p:nvSpPr>
          <p:cNvPr id="6" name="Notes Placeholder 5"/>
          <p:cNvSpPr>
            <a:spLocks noGrp="1"/>
          </p:cNvSpPr>
          <p:nvPr>
            <p:ph type="body" sz="quarter" idx="11"/>
          </p:nvPr>
        </p:nvSpPr>
        <p:spPr/>
        <p:txBody>
          <a:bodyPr>
            <a:normAutofit/>
          </a:bodyPr>
          <a:lstStyle/>
          <a:p>
            <a:endParaRPr lang="nl-NL"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03B01895-02EE-4A11-BC46-0E7B6B7AAD6F}" type="slidenum">
              <a:rPr lang="nl-NL" smtClean="0"/>
              <a:pPr/>
              <a:t>9</a:t>
            </a:fld>
            <a:endParaRPr lang="nl-NL"/>
          </a:p>
        </p:txBody>
      </p:sp>
      <p:sp>
        <p:nvSpPr>
          <p:cNvPr id="6" name="Notes Placeholder 5"/>
          <p:cNvSpPr>
            <a:spLocks noGrp="1"/>
          </p:cNvSpPr>
          <p:nvPr>
            <p:ph type="body" sz="quarter" idx="11"/>
          </p:nvPr>
        </p:nvSpPr>
        <p:spPr/>
        <p:txBody>
          <a:bodyPr>
            <a:normAutofit/>
          </a:bodyPr>
          <a:lstStyle/>
          <a:p>
            <a:endParaRPr lang="nl-NL"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DVDVideoSoft/FreeYouTubeDownload/Pike%20Place%20Fish%20Market.mp4"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nl.wikipedia.org/w/index.php?title=ISO_8402&amp;action=edit&amp;redlink=1"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nl-NL" dirty="0" smtClean="0">
                <a:solidFill>
                  <a:srgbClr val="FFFF00"/>
                </a:solidFill>
              </a:rPr>
              <a:t>Container</a:t>
            </a:r>
            <a:endParaRPr lang="nl-NL" dirty="0">
              <a:solidFill>
                <a:srgbClr val="FFFF00"/>
              </a:solidFill>
            </a:endParaRPr>
          </a:p>
        </p:txBody>
      </p:sp>
      <p:sp>
        <p:nvSpPr>
          <p:cNvPr id="3" name="Subtitle 2"/>
          <p:cNvSpPr>
            <a:spLocks noGrp="1"/>
          </p:cNvSpPr>
          <p:nvPr>
            <p:ph type="subTitle" idx="1"/>
          </p:nvPr>
        </p:nvSpPr>
        <p:spPr/>
        <p:txBody>
          <a:bodyPr/>
          <a:lstStyle/>
          <a:p>
            <a:r>
              <a:rPr lang="nl-NL" dirty="0" smtClean="0">
                <a:solidFill>
                  <a:srgbClr val="FFFF00"/>
                </a:solidFill>
              </a:rPr>
              <a:t>Kwaliteitsmanagement</a:t>
            </a:r>
            <a:endParaRPr lang="nl-NL" dirty="0">
              <a:solidFill>
                <a:srgbClr val="FFFF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smtClean="0">
                <a:solidFill>
                  <a:srgbClr val="FFFF00"/>
                </a:solidFill>
              </a:rPr>
              <a:t>Begrip kwaliteit</a:t>
            </a:r>
            <a:endParaRPr lang="nl-NL" dirty="0">
              <a:solidFill>
                <a:srgbClr val="FFFF00"/>
              </a:solidFill>
            </a:endParaRPr>
          </a:p>
        </p:txBody>
      </p:sp>
      <p:sp>
        <p:nvSpPr>
          <p:cNvPr id="5" name="Content Placeholder 4"/>
          <p:cNvSpPr>
            <a:spLocks noGrp="1"/>
          </p:cNvSpPr>
          <p:nvPr>
            <p:ph idx="1"/>
          </p:nvPr>
        </p:nvSpPr>
        <p:spPr/>
        <p:txBody>
          <a:bodyPr/>
          <a:lstStyle/>
          <a:p>
            <a:r>
              <a:rPr lang="nl-NL" dirty="0" smtClean="0">
                <a:solidFill>
                  <a:srgbClr val="FFFF00"/>
                </a:solidFill>
              </a:rPr>
              <a:t>Een meer neutrale definitie van kwaliteit is: het geheel van eigenschappen van een object, waarbij een object een ding, activiteit, persoon of concept kan zijn. Er kan dan ook worden gesproken over de kwaliteit van een medewerker, kwaliteit van samenwerking, kwaliteit van een project.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nl-NL" i="1" dirty="0" smtClean="0">
              <a:solidFill>
                <a:srgbClr val="FFFF00"/>
              </a:solidFill>
            </a:endParaRPr>
          </a:p>
          <a:p>
            <a:pPr>
              <a:buNone/>
            </a:pPr>
            <a:r>
              <a:rPr lang="nl-NL" i="1" dirty="0" smtClean="0">
                <a:solidFill>
                  <a:srgbClr val="FFFF00"/>
                </a:solidFill>
              </a:rPr>
              <a:t>Kan je spreken van kwaliteit van een merk?</a:t>
            </a:r>
            <a:endParaRPr lang="nl-NL" dirty="0">
              <a:solidFill>
                <a:srgbClr val="FFFF00"/>
              </a:solidFill>
            </a:endParaRPr>
          </a:p>
        </p:txBody>
      </p:sp>
      <p:sp>
        <p:nvSpPr>
          <p:cNvPr id="4" name="Title 1"/>
          <p:cNvSpPr>
            <a:spLocks noGrp="1"/>
          </p:cNvSpPr>
          <p:nvPr>
            <p:ph type="title"/>
          </p:nvPr>
        </p:nvSpPr>
        <p:spPr/>
        <p:txBody>
          <a:bodyPr/>
          <a:lstStyle/>
          <a:p>
            <a:pPr algn="l"/>
            <a:r>
              <a:rPr lang="nl-NL" dirty="0" smtClean="0">
                <a:solidFill>
                  <a:srgbClr val="FFFF00"/>
                </a:solidFill>
              </a:rPr>
              <a:t>Begrip kwaliteit</a:t>
            </a:r>
            <a:endParaRPr lang="nl-NL" dirty="0">
              <a:solidFill>
                <a:srgbClr val="FFFF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0929" y="176162"/>
            <a:ext cx="8292902" cy="963319"/>
          </a:xfrm>
        </p:spPr>
        <p:txBody>
          <a:bodyPr>
            <a:normAutofit fontScale="90000"/>
          </a:bodyPr>
          <a:lstStyle/>
          <a:p>
            <a:pPr algn="l"/>
            <a:r>
              <a:rPr lang="nl-NL" dirty="0" smtClean="0">
                <a:solidFill>
                  <a:srgbClr val="FFFF00"/>
                </a:solidFill>
              </a:rPr>
              <a:t>Kwaliteitsmanagement........</a:t>
            </a:r>
            <a:r>
              <a:rPr lang="nl-NL" sz="2700" dirty="0" smtClean="0">
                <a:solidFill>
                  <a:srgbClr val="FFFF00"/>
                </a:solidFill>
              </a:rPr>
              <a:t>van zand tot klant!</a:t>
            </a:r>
            <a:endParaRPr lang="nl-NL" sz="2700" dirty="0">
              <a:solidFill>
                <a:srgbClr val="FFFF00"/>
              </a:solidFill>
            </a:endParaRPr>
          </a:p>
        </p:txBody>
      </p:sp>
      <p:sp>
        <p:nvSpPr>
          <p:cNvPr id="5" name="Content Placeholder 4"/>
          <p:cNvSpPr>
            <a:spLocks noGrp="1"/>
          </p:cNvSpPr>
          <p:nvPr>
            <p:ph idx="1"/>
          </p:nvPr>
        </p:nvSpPr>
        <p:spPr>
          <a:xfrm>
            <a:off x="414996" y="1206298"/>
            <a:ext cx="8229600" cy="4525963"/>
          </a:xfrm>
        </p:spPr>
        <p:txBody>
          <a:bodyPr>
            <a:normAutofit/>
          </a:bodyPr>
          <a:lstStyle/>
          <a:p>
            <a:pPr>
              <a:buNone/>
            </a:pPr>
            <a:r>
              <a:rPr lang="nl-NL" u="sng" dirty="0" smtClean="0">
                <a:solidFill>
                  <a:srgbClr val="FFFF00"/>
                </a:solidFill>
              </a:rPr>
              <a:t>Invloeden op kwaliteit </a:t>
            </a:r>
            <a:r>
              <a:rPr lang="nl-NL" dirty="0" smtClean="0">
                <a:solidFill>
                  <a:srgbClr val="FFFF00"/>
                </a:solidFill>
              </a:rPr>
              <a:t> </a:t>
            </a:r>
            <a:r>
              <a:rPr lang="nl-NL" sz="2000" dirty="0" smtClean="0">
                <a:solidFill>
                  <a:srgbClr val="FFFF00"/>
                </a:solidFill>
              </a:rPr>
              <a:t>(voorbeeld: ontstaan van produkt) </a:t>
            </a:r>
          </a:p>
          <a:p>
            <a:pPr>
              <a:buNone/>
            </a:pPr>
            <a:endParaRPr lang="nl-NL" u="sng" dirty="0" smtClean="0">
              <a:solidFill>
                <a:srgbClr val="FFFF00"/>
              </a:solidFill>
            </a:endParaRPr>
          </a:p>
          <a:p>
            <a:pPr>
              <a:buNone/>
            </a:pPr>
            <a:endParaRPr lang="nl-NL" u="sng" dirty="0" smtClean="0">
              <a:solidFill>
                <a:srgbClr val="FFFF00"/>
              </a:solidFill>
            </a:endParaRPr>
          </a:p>
          <a:p>
            <a:pPr>
              <a:buNone/>
            </a:pPr>
            <a:endParaRPr lang="nl-NL" dirty="0" smtClean="0">
              <a:solidFill>
                <a:srgbClr val="FFFF00"/>
              </a:solidFill>
            </a:endParaRPr>
          </a:p>
          <a:p>
            <a:pPr>
              <a:buNone/>
            </a:pPr>
            <a:endParaRPr lang="nl-NL" dirty="0" smtClean="0">
              <a:solidFill>
                <a:srgbClr val="FFFF00"/>
              </a:solidFill>
            </a:endParaRPr>
          </a:p>
        </p:txBody>
      </p:sp>
      <p:grpSp>
        <p:nvGrpSpPr>
          <p:cNvPr id="32" name="Group 31"/>
          <p:cNvGrpSpPr/>
          <p:nvPr/>
        </p:nvGrpSpPr>
        <p:grpSpPr>
          <a:xfrm>
            <a:off x="1547434" y="3427839"/>
            <a:ext cx="6527421" cy="1047595"/>
            <a:chOff x="1547434" y="3427839"/>
            <a:chExt cx="6527421" cy="1047595"/>
          </a:xfrm>
        </p:grpSpPr>
        <p:sp>
          <p:nvSpPr>
            <p:cNvPr id="6" name="Chevron 5"/>
            <p:cNvSpPr/>
            <p:nvPr/>
          </p:nvSpPr>
          <p:spPr>
            <a:xfrm>
              <a:off x="1547434" y="3448941"/>
              <a:ext cx="1434930" cy="912064"/>
            </a:xfrm>
            <a:prstGeom prst="chevron">
              <a:avLst>
                <a:gd name="adj" fmla="val 6388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7" name="Chevron 6"/>
            <p:cNvSpPr/>
            <p:nvPr/>
          </p:nvSpPr>
          <p:spPr>
            <a:xfrm>
              <a:off x="4077277" y="3446596"/>
              <a:ext cx="1563874" cy="912064"/>
            </a:xfrm>
            <a:prstGeom prst="chevron">
              <a:avLst>
                <a:gd name="adj" fmla="val 6388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8" name="Chevron 7"/>
            <p:cNvSpPr/>
            <p:nvPr/>
          </p:nvSpPr>
          <p:spPr>
            <a:xfrm>
              <a:off x="2752566" y="3444251"/>
              <a:ext cx="1580291" cy="912064"/>
            </a:xfrm>
            <a:prstGeom prst="chevron">
              <a:avLst>
                <a:gd name="adj" fmla="val 6388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9" name="Chevron 8"/>
            <p:cNvSpPr/>
            <p:nvPr/>
          </p:nvSpPr>
          <p:spPr>
            <a:xfrm>
              <a:off x="5317587" y="3427839"/>
              <a:ext cx="1535741" cy="912064"/>
            </a:xfrm>
            <a:prstGeom prst="chevron">
              <a:avLst>
                <a:gd name="adj" fmla="val 6388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0" name="Chevron 9"/>
            <p:cNvSpPr/>
            <p:nvPr/>
          </p:nvSpPr>
          <p:spPr>
            <a:xfrm>
              <a:off x="6560225" y="3439562"/>
              <a:ext cx="1514630" cy="912064"/>
            </a:xfrm>
            <a:prstGeom prst="chevron">
              <a:avLst>
                <a:gd name="adj" fmla="val 6388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2" name="TextBox 11"/>
            <p:cNvSpPr txBox="1"/>
            <p:nvPr/>
          </p:nvSpPr>
          <p:spPr>
            <a:xfrm>
              <a:off x="2180513" y="3713881"/>
              <a:ext cx="588623" cy="369332"/>
            </a:xfrm>
            <a:prstGeom prst="rect">
              <a:avLst/>
            </a:prstGeom>
            <a:noFill/>
          </p:spPr>
          <p:txBody>
            <a:bodyPr wrap="none" rtlCol="0">
              <a:spAutoFit/>
            </a:bodyPr>
            <a:lstStyle/>
            <a:p>
              <a:r>
                <a:rPr lang="nl-NL" dirty="0" smtClean="0">
                  <a:solidFill>
                    <a:srgbClr val="FFFF00"/>
                  </a:solidFill>
                </a:rPr>
                <a:t>Plan</a:t>
              </a:r>
              <a:endParaRPr lang="nl-NL" dirty="0">
                <a:solidFill>
                  <a:srgbClr val="FFFF00"/>
                </a:solidFill>
              </a:endParaRPr>
            </a:p>
          </p:txBody>
        </p:sp>
        <p:sp>
          <p:nvSpPr>
            <p:cNvPr id="13" name="TextBox 12"/>
            <p:cNvSpPr txBox="1"/>
            <p:nvPr/>
          </p:nvSpPr>
          <p:spPr>
            <a:xfrm>
              <a:off x="4499332" y="3556793"/>
              <a:ext cx="1096710" cy="646331"/>
            </a:xfrm>
            <a:prstGeom prst="rect">
              <a:avLst/>
            </a:prstGeom>
            <a:noFill/>
          </p:spPr>
          <p:txBody>
            <a:bodyPr wrap="none" rtlCol="0">
              <a:spAutoFit/>
            </a:bodyPr>
            <a:lstStyle/>
            <a:p>
              <a:r>
                <a:rPr lang="nl-NL" dirty="0" smtClean="0">
                  <a:solidFill>
                    <a:srgbClr val="FFFF00"/>
                  </a:solidFill>
                </a:rPr>
                <a:t>Eigen</a:t>
              </a:r>
            </a:p>
            <a:p>
              <a:r>
                <a:rPr lang="nl-NL" dirty="0" smtClean="0">
                  <a:solidFill>
                    <a:srgbClr val="FFFF00"/>
                  </a:solidFill>
                </a:rPr>
                <a:t>produktie</a:t>
              </a:r>
              <a:endParaRPr lang="nl-NL" dirty="0">
                <a:solidFill>
                  <a:srgbClr val="FFFF00"/>
                </a:solidFill>
              </a:endParaRPr>
            </a:p>
          </p:txBody>
        </p:sp>
        <p:sp>
          <p:nvSpPr>
            <p:cNvPr id="14" name="TextBox 13"/>
            <p:cNvSpPr txBox="1"/>
            <p:nvPr/>
          </p:nvSpPr>
          <p:spPr>
            <a:xfrm>
              <a:off x="5692736" y="3540381"/>
              <a:ext cx="893193" cy="646331"/>
            </a:xfrm>
            <a:prstGeom prst="rect">
              <a:avLst/>
            </a:prstGeom>
            <a:noFill/>
          </p:spPr>
          <p:txBody>
            <a:bodyPr wrap="none" rtlCol="0">
              <a:spAutoFit/>
            </a:bodyPr>
            <a:lstStyle/>
            <a:p>
              <a:r>
                <a:rPr lang="nl-NL" dirty="0" smtClean="0">
                  <a:solidFill>
                    <a:srgbClr val="FFFF00"/>
                  </a:solidFill>
                </a:rPr>
                <a:t>Samen-</a:t>
              </a:r>
            </a:p>
            <a:p>
              <a:r>
                <a:rPr lang="nl-NL" dirty="0" smtClean="0">
                  <a:solidFill>
                    <a:srgbClr val="FFFF00"/>
                  </a:solidFill>
                </a:rPr>
                <a:t>stellen</a:t>
              </a:r>
              <a:endParaRPr lang="nl-NL" dirty="0">
                <a:solidFill>
                  <a:srgbClr val="FFFF00"/>
                </a:solidFill>
              </a:endParaRPr>
            </a:p>
          </p:txBody>
        </p:sp>
        <p:sp>
          <p:nvSpPr>
            <p:cNvPr id="15" name="TextBox 14"/>
            <p:cNvSpPr txBox="1"/>
            <p:nvPr/>
          </p:nvSpPr>
          <p:spPr>
            <a:xfrm>
              <a:off x="6998681" y="3552104"/>
              <a:ext cx="747962" cy="923330"/>
            </a:xfrm>
            <a:prstGeom prst="rect">
              <a:avLst/>
            </a:prstGeom>
            <a:noFill/>
          </p:spPr>
          <p:txBody>
            <a:bodyPr wrap="none" rtlCol="0">
              <a:spAutoFit/>
            </a:bodyPr>
            <a:lstStyle/>
            <a:p>
              <a:r>
                <a:rPr lang="nl-NL" dirty="0" smtClean="0">
                  <a:solidFill>
                    <a:srgbClr val="FFFF00"/>
                  </a:solidFill>
                </a:rPr>
                <a:t>Distri-</a:t>
              </a:r>
            </a:p>
            <a:p>
              <a:r>
                <a:rPr lang="nl-NL" dirty="0" smtClean="0">
                  <a:solidFill>
                    <a:srgbClr val="FFFF00"/>
                  </a:solidFill>
                </a:rPr>
                <a:t>butie</a:t>
              </a:r>
            </a:p>
            <a:p>
              <a:endParaRPr lang="nl-NL" dirty="0">
                <a:solidFill>
                  <a:srgbClr val="FFFF00"/>
                </a:solidFill>
              </a:endParaRPr>
            </a:p>
          </p:txBody>
        </p:sp>
        <p:sp>
          <p:nvSpPr>
            <p:cNvPr id="16" name="TextBox 15"/>
            <p:cNvSpPr txBox="1"/>
            <p:nvPr/>
          </p:nvSpPr>
          <p:spPr>
            <a:xfrm>
              <a:off x="3240296" y="3563827"/>
              <a:ext cx="1048813" cy="646331"/>
            </a:xfrm>
            <a:prstGeom prst="rect">
              <a:avLst/>
            </a:prstGeom>
            <a:noFill/>
          </p:spPr>
          <p:txBody>
            <a:bodyPr wrap="none" rtlCol="0">
              <a:spAutoFit/>
            </a:bodyPr>
            <a:lstStyle/>
            <a:p>
              <a:r>
                <a:rPr lang="nl-NL" dirty="0" smtClean="0">
                  <a:solidFill>
                    <a:srgbClr val="FFFF00"/>
                  </a:solidFill>
                </a:rPr>
                <a:t>Toelever-</a:t>
              </a:r>
            </a:p>
            <a:p>
              <a:r>
                <a:rPr lang="nl-NL" dirty="0" smtClean="0">
                  <a:solidFill>
                    <a:srgbClr val="FFFF00"/>
                  </a:solidFill>
                </a:rPr>
                <a:t>anciers</a:t>
              </a:r>
            </a:p>
          </p:txBody>
        </p:sp>
      </p:grpSp>
      <p:sp>
        <p:nvSpPr>
          <p:cNvPr id="19" name="Rectangle 18"/>
          <p:cNvSpPr/>
          <p:nvPr/>
        </p:nvSpPr>
        <p:spPr>
          <a:xfrm>
            <a:off x="998807" y="4979968"/>
            <a:ext cx="6921305" cy="436094"/>
          </a:xfrm>
          <a:prstGeom prst="rect">
            <a:avLst/>
          </a:prstGeom>
          <a:solidFill>
            <a:schemeClr val="tx1"/>
          </a:solidFill>
          <a:ln w="3175">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dirty="0" smtClean="0">
                <a:solidFill>
                  <a:srgbClr val="FFFF00"/>
                </a:solidFill>
              </a:rPr>
              <a:t>Medewerkers</a:t>
            </a:r>
            <a:endParaRPr lang="nl-NL" sz="2400" dirty="0">
              <a:solidFill>
                <a:srgbClr val="FFFF00"/>
              </a:solidFill>
            </a:endParaRPr>
          </a:p>
        </p:txBody>
      </p:sp>
      <p:sp>
        <p:nvSpPr>
          <p:cNvPr id="26" name="TextBox 25"/>
          <p:cNvSpPr txBox="1"/>
          <p:nvPr/>
        </p:nvSpPr>
        <p:spPr>
          <a:xfrm rot="16200000">
            <a:off x="-176166" y="3887044"/>
            <a:ext cx="1758694" cy="680827"/>
          </a:xfrm>
          <a:prstGeom prst="rect">
            <a:avLst/>
          </a:prstGeom>
          <a:noFill/>
        </p:spPr>
        <p:txBody>
          <a:bodyPr wrap="square" rtlCol="0">
            <a:spAutoFit/>
          </a:bodyPr>
          <a:lstStyle/>
          <a:p>
            <a:pPr>
              <a:lnSpc>
                <a:spcPts val="2200"/>
              </a:lnSpc>
            </a:pPr>
            <a:r>
              <a:rPr lang="nl-NL" sz="2800" dirty="0" smtClean="0">
                <a:solidFill>
                  <a:srgbClr val="FFFF00"/>
                </a:solidFill>
              </a:rPr>
              <a:t>Kwaliteits-</a:t>
            </a:r>
          </a:p>
          <a:p>
            <a:pPr>
              <a:lnSpc>
                <a:spcPts val="2200"/>
              </a:lnSpc>
            </a:pPr>
            <a:r>
              <a:rPr lang="nl-NL" sz="2800" dirty="0" smtClean="0">
                <a:solidFill>
                  <a:srgbClr val="FFFF00"/>
                </a:solidFill>
              </a:rPr>
              <a:t>eisen</a:t>
            </a:r>
            <a:endParaRPr lang="nl-NL" sz="2800" dirty="0">
              <a:solidFill>
                <a:srgbClr val="FFFF00"/>
              </a:solidFill>
            </a:endParaRPr>
          </a:p>
        </p:txBody>
      </p:sp>
      <p:sp>
        <p:nvSpPr>
          <p:cNvPr id="27" name="L-Shape 26"/>
          <p:cNvSpPr/>
          <p:nvPr/>
        </p:nvSpPr>
        <p:spPr>
          <a:xfrm flipV="1">
            <a:off x="351691" y="2672861"/>
            <a:ext cx="7568419" cy="2743199"/>
          </a:xfrm>
          <a:prstGeom prst="corner">
            <a:avLst>
              <a:gd name="adj1" fmla="val 12849"/>
              <a:gd name="adj2" fmla="val 23538"/>
            </a:avLst>
          </a:prstGeom>
          <a:noFill/>
          <a:ln w="3175"/>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cxnSp>
        <p:nvCxnSpPr>
          <p:cNvPr id="35" name="Straight Arrow Connector 34"/>
          <p:cNvCxnSpPr>
            <a:endCxn id="6" idx="0"/>
          </p:cNvCxnSpPr>
          <p:nvPr/>
        </p:nvCxnSpPr>
        <p:spPr>
          <a:xfrm rot="16200000" flipH="1">
            <a:off x="1787456" y="3262851"/>
            <a:ext cx="368113" cy="406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16200000" flipH="1">
            <a:off x="3107475" y="3274574"/>
            <a:ext cx="368113" cy="406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16200000" flipH="1">
            <a:off x="4399358" y="3244094"/>
            <a:ext cx="368113" cy="406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16200000" flipH="1">
            <a:off x="5620902" y="3241750"/>
            <a:ext cx="368113" cy="406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rot="16200000" flipH="1">
            <a:off x="6912785" y="3253473"/>
            <a:ext cx="368113" cy="406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rot="5400000">
            <a:off x="1800665" y="4684541"/>
            <a:ext cx="618979"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rot="5400000">
            <a:off x="3008142" y="4668130"/>
            <a:ext cx="618979"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rot="5400000">
            <a:off x="4328162" y="4651718"/>
            <a:ext cx="618979"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rot="5400000">
            <a:off x="5535639" y="4649373"/>
            <a:ext cx="618979"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rot="5400000">
            <a:off x="6757182" y="4675164"/>
            <a:ext cx="618979"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54" name="Content Placeholder 4"/>
          <p:cNvSpPr txBox="1">
            <a:spLocks/>
          </p:cNvSpPr>
          <p:nvPr/>
        </p:nvSpPr>
        <p:spPr>
          <a:xfrm>
            <a:off x="457200" y="5750260"/>
            <a:ext cx="8229600" cy="735037"/>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nl-NL" sz="3200" b="0" i="0" strike="noStrike" kern="1200" cap="none" spc="0" normalizeH="0" baseline="0" noProof="0" dirty="0" smtClean="0">
                <a:ln>
                  <a:noFill/>
                </a:ln>
                <a:solidFill>
                  <a:srgbClr val="FFFF00"/>
                </a:solidFill>
                <a:effectLst/>
                <a:uLnTx/>
                <a:uFillTx/>
                <a:latin typeface="+mn-lt"/>
                <a:ea typeface="+mn-ea"/>
                <a:cs typeface="+mn-cs"/>
              </a:rPr>
              <a:t>					</a:t>
            </a:r>
            <a:r>
              <a:rPr kumimoji="0" lang="nl-NL" sz="3200" b="0" i="0" u="sng" strike="noStrike" kern="1200" cap="none" spc="0" normalizeH="0" baseline="0" noProof="0" dirty="0" smtClean="0">
                <a:ln>
                  <a:noFill/>
                </a:ln>
                <a:solidFill>
                  <a:srgbClr val="FFFF00"/>
                </a:solidFill>
                <a:effectLst/>
                <a:uLnTx/>
                <a:uFillTx/>
                <a:latin typeface="+mn-lt"/>
                <a:ea typeface="+mn-ea"/>
                <a:cs typeface="+mn-cs"/>
              </a:rPr>
              <a:t>Dit heet een waardeketen</a:t>
            </a:r>
            <a:r>
              <a:rPr kumimoji="0" lang="nl-NL" sz="3200" b="0" i="0" strike="noStrike" kern="1200" cap="none" spc="0" normalizeH="0" baseline="0" noProof="0" dirty="0" smtClean="0">
                <a:ln>
                  <a:noFill/>
                </a:ln>
                <a:solidFill>
                  <a:srgbClr val="FFFF00"/>
                </a:solidFill>
                <a:effectLst/>
                <a:uLnTx/>
                <a:uFillTx/>
                <a:latin typeface="+mn-lt"/>
                <a:ea typeface="+mn-ea"/>
                <a:cs typeface="+mn-cs"/>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nl-NL" sz="3200" b="0" i="0" strike="noStrike" kern="1200" cap="none" spc="0" normalizeH="0" baseline="0" noProof="0" dirty="0" smtClean="0">
              <a:ln>
                <a:noFill/>
              </a:ln>
              <a:solidFill>
                <a:srgbClr val="FFFF00"/>
              </a:solidFill>
              <a:effectLst/>
              <a:uLnTx/>
              <a:uFillTx/>
              <a:latin typeface="+mn-lt"/>
              <a:ea typeface="+mn-ea"/>
              <a:cs typeface="+mn-cs"/>
            </a:endParaRPr>
          </a:p>
        </p:txBody>
      </p:sp>
      <p:sp>
        <p:nvSpPr>
          <p:cNvPr id="55" name="Rectangle 54"/>
          <p:cNvSpPr/>
          <p:nvPr/>
        </p:nvSpPr>
        <p:spPr>
          <a:xfrm>
            <a:off x="1167617" y="3263705"/>
            <a:ext cx="7272997" cy="1223889"/>
          </a:xfrm>
          <a:prstGeom prst="rect">
            <a:avLst/>
          </a:prstGeom>
          <a:solidFill>
            <a:srgbClr val="C00000">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cxnSp>
        <p:nvCxnSpPr>
          <p:cNvPr id="57" name="Straight Connector 56"/>
          <p:cNvCxnSpPr/>
          <p:nvPr/>
        </p:nvCxnSpPr>
        <p:spPr>
          <a:xfrm rot="16200000" flipH="1">
            <a:off x="7469944" y="5162843"/>
            <a:ext cx="1589650" cy="14068"/>
          </a:xfrm>
          <a:prstGeom prst="line">
            <a:avLst/>
          </a:prstGeom>
          <a:ln>
            <a:solidFill>
              <a:srgbClr val="C0000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flipH="1" flipV="1">
            <a:off x="822960" y="2848708"/>
            <a:ext cx="351692"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474724" y="2644725"/>
            <a:ext cx="1447704" cy="461665"/>
          </a:xfrm>
          <a:prstGeom prst="rect">
            <a:avLst/>
          </a:prstGeom>
          <a:noFill/>
        </p:spPr>
        <p:txBody>
          <a:bodyPr wrap="none" rtlCol="0">
            <a:spAutoFit/>
          </a:bodyPr>
          <a:lstStyle/>
          <a:p>
            <a:r>
              <a:rPr lang="nl-NL" sz="2400" dirty="0" smtClean="0">
                <a:solidFill>
                  <a:srgbClr val="FFFF00"/>
                </a:solidFill>
              </a:rPr>
              <a:t>Processen</a:t>
            </a:r>
            <a:endParaRPr lang="nl-NL" sz="2400" dirty="0">
              <a:solidFill>
                <a:srgbClr val="FFFF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nl-NL" sz="4000" dirty="0" smtClean="0">
                <a:solidFill>
                  <a:srgbClr val="FFFF00"/>
                </a:solidFill>
              </a:rPr>
              <a:t>Kwaliteitsmanagement</a:t>
            </a:r>
            <a:r>
              <a:rPr lang="nl-NL" dirty="0" smtClean="0">
                <a:solidFill>
                  <a:srgbClr val="FFFF00"/>
                </a:solidFill>
              </a:rPr>
              <a:t>...........</a:t>
            </a:r>
            <a:r>
              <a:rPr lang="nl-NL" sz="2700" dirty="0" smtClean="0">
                <a:solidFill>
                  <a:srgbClr val="FFFF00"/>
                </a:solidFill>
              </a:rPr>
              <a:t>van zand tot klant!</a:t>
            </a:r>
            <a:br>
              <a:rPr lang="nl-NL" sz="2700" dirty="0" smtClean="0">
                <a:solidFill>
                  <a:srgbClr val="FFFF00"/>
                </a:solidFill>
              </a:rPr>
            </a:br>
            <a:endParaRPr lang="nl-NL" sz="2700" dirty="0">
              <a:solidFill>
                <a:srgbClr val="FFFF00"/>
              </a:solidFill>
            </a:endParaRPr>
          </a:p>
        </p:txBody>
      </p:sp>
      <p:sp>
        <p:nvSpPr>
          <p:cNvPr id="5" name="Content Placeholder 4"/>
          <p:cNvSpPr>
            <a:spLocks noGrp="1"/>
          </p:cNvSpPr>
          <p:nvPr>
            <p:ph idx="1"/>
          </p:nvPr>
        </p:nvSpPr>
        <p:spPr>
          <a:xfrm>
            <a:off x="337625" y="1600200"/>
            <a:ext cx="8525021" cy="4392637"/>
          </a:xfrm>
        </p:spPr>
        <p:txBody>
          <a:bodyPr>
            <a:normAutofit/>
          </a:bodyPr>
          <a:lstStyle/>
          <a:p>
            <a:pPr>
              <a:buNone/>
            </a:pPr>
            <a:r>
              <a:rPr lang="nl-NL" u="sng" dirty="0" smtClean="0">
                <a:solidFill>
                  <a:srgbClr val="FFFF00"/>
                </a:solidFill>
              </a:rPr>
              <a:t>De waardeketen</a:t>
            </a:r>
          </a:p>
          <a:p>
            <a:pPr>
              <a:buFont typeface="Wingdings" pitchFamily="2" charset="2"/>
              <a:buChar char="Ø"/>
            </a:pPr>
            <a:endParaRPr lang="nl-NL" dirty="0" smtClean="0">
              <a:solidFill>
                <a:srgbClr val="FFFF00"/>
              </a:solidFill>
            </a:endParaRPr>
          </a:p>
          <a:p>
            <a:pPr>
              <a:buFont typeface="Wingdings" pitchFamily="2" charset="2"/>
              <a:buChar char="Ø"/>
            </a:pPr>
            <a:r>
              <a:rPr lang="nl-NL" sz="2800" dirty="0" smtClean="0">
                <a:solidFill>
                  <a:srgbClr val="FFFF00"/>
                </a:solidFill>
              </a:rPr>
              <a:t>Bestaat uit schakels.</a:t>
            </a:r>
          </a:p>
          <a:p>
            <a:pPr>
              <a:buFont typeface="Wingdings" pitchFamily="2" charset="2"/>
              <a:buChar char="Ø"/>
            </a:pPr>
            <a:r>
              <a:rPr lang="nl-NL" sz="2800" dirty="0" smtClean="0">
                <a:solidFill>
                  <a:srgbClr val="FFFF00"/>
                </a:solidFill>
              </a:rPr>
              <a:t>Elke schakel levert afgerond resultaat</a:t>
            </a:r>
          </a:p>
          <a:p>
            <a:pPr>
              <a:buFont typeface="Wingdings" pitchFamily="2" charset="2"/>
              <a:buChar char="Ø"/>
            </a:pPr>
            <a:r>
              <a:rPr lang="nl-NL" sz="2800" dirty="0" smtClean="0">
                <a:solidFill>
                  <a:srgbClr val="FFFF00"/>
                </a:solidFill>
              </a:rPr>
              <a:t>Van links</a:t>
            </a:r>
            <a:r>
              <a:rPr lang="nl-NL" sz="2800" dirty="0" smtClean="0">
                <a:solidFill>
                  <a:srgbClr val="FFFF00"/>
                </a:solidFill>
                <a:sym typeface="Wingdings" pitchFamily="2" charset="2"/>
              </a:rPr>
              <a:t>rechts wordt waarde toegevoegd</a:t>
            </a:r>
          </a:p>
          <a:p>
            <a:pPr>
              <a:lnSpc>
                <a:spcPts val="2000"/>
              </a:lnSpc>
              <a:buNone/>
            </a:pPr>
            <a:r>
              <a:rPr lang="nl-NL" sz="2800" dirty="0" smtClean="0">
                <a:solidFill>
                  <a:srgbClr val="FFFF00"/>
                </a:solidFill>
                <a:sym typeface="Wingdings" pitchFamily="2" charset="2"/>
              </a:rPr>
              <a:t>	</a:t>
            </a:r>
            <a:r>
              <a:rPr lang="nl-NL" sz="2400" i="1" dirty="0" smtClean="0">
                <a:solidFill>
                  <a:srgbClr val="FFFF00"/>
                </a:solidFill>
                <a:sym typeface="Wingdings" pitchFamily="2" charset="2"/>
              </a:rPr>
              <a:t>(Voor organisaties een drijfveer voor interne kwaliteitscontrole)</a:t>
            </a:r>
            <a:endParaRPr lang="nl-NL" sz="2400" i="1" dirty="0" smtClean="0">
              <a:solidFill>
                <a:srgbClr val="FFFF00"/>
              </a:solidFill>
            </a:endParaRPr>
          </a:p>
          <a:p>
            <a:pPr>
              <a:buFont typeface="Wingdings" pitchFamily="2" charset="2"/>
              <a:buChar char="Ø"/>
            </a:pPr>
            <a:r>
              <a:rPr lang="nl-NL" sz="2800" dirty="0" smtClean="0">
                <a:solidFill>
                  <a:srgbClr val="FFFF00"/>
                </a:solidFill>
              </a:rPr>
              <a:t>Meerdere bedrijven kunnen schakel zijn in</a:t>
            </a:r>
          </a:p>
          <a:p>
            <a:pPr>
              <a:buNone/>
            </a:pPr>
            <a:r>
              <a:rPr lang="nl-NL" sz="2800" dirty="0" smtClean="0">
                <a:solidFill>
                  <a:srgbClr val="FFFF00"/>
                </a:solidFill>
              </a:rPr>
              <a:t>	waardeketen. </a:t>
            </a:r>
          </a:p>
        </p:txBody>
      </p:sp>
      <p:grpSp>
        <p:nvGrpSpPr>
          <p:cNvPr id="15" name="Group 14"/>
          <p:cNvGrpSpPr/>
          <p:nvPr/>
        </p:nvGrpSpPr>
        <p:grpSpPr>
          <a:xfrm>
            <a:off x="3727937" y="1617783"/>
            <a:ext cx="5008099" cy="1028683"/>
            <a:chOff x="1547434" y="3427839"/>
            <a:chExt cx="6527421" cy="1213326"/>
          </a:xfrm>
        </p:grpSpPr>
        <p:sp>
          <p:nvSpPr>
            <p:cNvPr id="17" name="Chevron 16"/>
            <p:cNvSpPr/>
            <p:nvPr/>
          </p:nvSpPr>
          <p:spPr>
            <a:xfrm>
              <a:off x="1547434" y="3448941"/>
              <a:ext cx="1434930" cy="912064"/>
            </a:xfrm>
            <a:prstGeom prst="chevron">
              <a:avLst>
                <a:gd name="adj" fmla="val 6388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8" name="Chevron 17"/>
            <p:cNvSpPr/>
            <p:nvPr/>
          </p:nvSpPr>
          <p:spPr>
            <a:xfrm>
              <a:off x="4077277" y="3446596"/>
              <a:ext cx="1563874" cy="912064"/>
            </a:xfrm>
            <a:prstGeom prst="chevron">
              <a:avLst>
                <a:gd name="adj" fmla="val 6388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19" name="Chevron 18"/>
            <p:cNvSpPr/>
            <p:nvPr/>
          </p:nvSpPr>
          <p:spPr>
            <a:xfrm>
              <a:off x="2752566" y="3444251"/>
              <a:ext cx="1580291" cy="912064"/>
            </a:xfrm>
            <a:prstGeom prst="chevron">
              <a:avLst>
                <a:gd name="adj" fmla="val 6388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20" name="Chevron 19"/>
            <p:cNvSpPr/>
            <p:nvPr/>
          </p:nvSpPr>
          <p:spPr>
            <a:xfrm>
              <a:off x="5317587" y="3427839"/>
              <a:ext cx="1535741" cy="912064"/>
            </a:xfrm>
            <a:prstGeom prst="chevron">
              <a:avLst>
                <a:gd name="adj" fmla="val 6388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21" name="Chevron 20"/>
            <p:cNvSpPr/>
            <p:nvPr/>
          </p:nvSpPr>
          <p:spPr>
            <a:xfrm>
              <a:off x="6560225" y="3439562"/>
              <a:ext cx="1514630" cy="912064"/>
            </a:xfrm>
            <a:prstGeom prst="chevron">
              <a:avLst>
                <a:gd name="adj" fmla="val 63889"/>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22" name="TextBox 21"/>
            <p:cNvSpPr txBox="1"/>
            <p:nvPr/>
          </p:nvSpPr>
          <p:spPr>
            <a:xfrm>
              <a:off x="2180514" y="3713881"/>
              <a:ext cx="767195" cy="435625"/>
            </a:xfrm>
            <a:prstGeom prst="rect">
              <a:avLst/>
            </a:prstGeom>
            <a:noFill/>
          </p:spPr>
          <p:txBody>
            <a:bodyPr wrap="none" rtlCol="0">
              <a:spAutoFit/>
            </a:bodyPr>
            <a:lstStyle/>
            <a:p>
              <a:r>
                <a:rPr lang="nl-NL" dirty="0" smtClean="0">
                  <a:solidFill>
                    <a:srgbClr val="FFFF00"/>
                  </a:solidFill>
                </a:rPr>
                <a:t>Plan</a:t>
              </a:r>
              <a:endParaRPr lang="nl-NL" dirty="0">
                <a:solidFill>
                  <a:srgbClr val="FFFF00"/>
                </a:solidFill>
              </a:endParaRPr>
            </a:p>
          </p:txBody>
        </p:sp>
        <p:sp>
          <p:nvSpPr>
            <p:cNvPr id="23" name="TextBox 22"/>
            <p:cNvSpPr txBox="1"/>
            <p:nvPr/>
          </p:nvSpPr>
          <p:spPr>
            <a:xfrm>
              <a:off x="4499331" y="3556793"/>
              <a:ext cx="1429422" cy="762344"/>
            </a:xfrm>
            <a:prstGeom prst="rect">
              <a:avLst/>
            </a:prstGeom>
            <a:noFill/>
          </p:spPr>
          <p:txBody>
            <a:bodyPr wrap="none" rtlCol="0">
              <a:spAutoFit/>
            </a:bodyPr>
            <a:lstStyle/>
            <a:p>
              <a:r>
                <a:rPr lang="nl-NL" dirty="0" smtClean="0">
                  <a:solidFill>
                    <a:srgbClr val="FFFF00"/>
                  </a:solidFill>
                </a:rPr>
                <a:t>Eigen</a:t>
              </a:r>
            </a:p>
            <a:p>
              <a:r>
                <a:rPr lang="nl-NL" dirty="0" smtClean="0">
                  <a:solidFill>
                    <a:srgbClr val="FFFF00"/>
                  </a:solidFill>
                </a:rPr>
                <a:t>produktie</a:t>
              </a:r>
              <a:endParaRPr lang="nl-NL" dirty="0">
                <a:solidFill>
                  <a:srgbClr val="FFFF00"/>
                </a:solidFill>
              </a:endParaRPr>
            </a:p>
          </p:txBody>
        </p:sp>
        <p:sp>
          <p:nvSpPr>
            <p:cNvPr id="24" name="TextBox 23"/>
            <p:cNvSpPr txBox="1"/>
            <p:nvPr/>
          </p:nvSpPr>
          <p:spPr>
            <a:xfrm>
              <a:off x="5692736" y="3540380"/>
              <a:ext cx="1164164" cy="762344"/>
            </a:xfrm>
            <a:prstGeom prst="rect">
              <a:avLst/>
            </a:prstGeom>
            <a:noFill/>
          </p:spPr>
          <p:txBody>
            <a:bodyPr wrap="none" rtlCol="0">
              <a:spAutoFit/>
            </a:bodyPr>
            <a:lstStyle/>
            <a:p>
              <a:r>
                <a:rPr lang="nl-NL" dirty="0" smtClean="0">
                  <a:solidFill>
                    <a:srgbClr val="FFFF00"/>
                  </a:solidFill>
                </a:rPr>
                <a:t>Samen-</a:t>
              </a:r>
            </a:p>
            <a:p>
              <a:r>
                <a:rPr lang="nl-NL" dirty="0" smtClean="0">
                  <a:solidFill>
                    <a:srgbClr val="FFFF00"/>
                  </a:solidFill>
                </a:rPr>
                <a:t>stellen</a:t>
              </a:r>
              <a:endParaRPr lang="nl-NL" dirty="0">
                <a:solidFill>
                  <a:srgbClr val="FFFF00"/>
                </a:solidFill>
              </a:endParaRPr>
            </a:p>
          </p:txBody>
        </p:sp>
        <p:sp>
          <p:nvSpPr>
            <p:cNvPr id="25" name="TextBox 24"/>
            <p:cNvSpPr txBox="1"/>
            <p:nvPr/>
          </p:nvSpPr>
          <p:spPr>
            <a:xfrm>
              <a:off x="6998681" y="3552103"/>
              <a:ext cx="974873" cy="1089062"/>
            </a:xfrm>
            <a:prstGeom prst="rect">
              <a:avLst/>
            </a:prstGeom>
            <a:noFill/>
          </p:spPr>
          <p:txBody>
            <a:bodyPr wrap="none" rtlCol="0">
              <a:spAutoFit/>
            </a:bodyPr>
            <a:lstStyle/>
            <a:p>
              <a:r>
                <a:rPr lang="nl-NL" dirty="0" smtClean="0">
                  <a:solidFill>
                    <a:srgbClr val="FFFF00"/>
                  </a:solidFill>
                </a:rPr>
                <a:t>Distri-</a:t>
              </a:r>
            </a:p>
            <a:p>
              <a:r>
                <a:rPr lang="nl-NL" dirty="0" smtClean="0">
                  <a:solidFill>
                    <a:srgbClr val="FFFF00"/>
                  </a:solidFill>
                </a:rPr>
                <a:t>butie</a:t>
              </a:r>
            </a:p>
            <a:p>
              <a:endParaRPr lang="nl-NL" dirty="0">
                <a:solidFill>
                  <a:srgbClr val="FFFF00"/>
                </a:solidFill>
              </a:endParaRPr>
            </a:p>
          </p:txBody>
        </p:sp>
        <p:sp>
          <p:nvSpPr>
            <p:cNvPr id="26" name="TextBox 25"/>
            <p:cNvSpPr txBox="1"/>
            <p:nvPr/>
          </p:nvSpPr>
          <p:spPr>
            <a:xfrm>
              <a:off x="3111946" y="3563828"/>
              <a:ext cx="1366995" cy="762344"/>
            </a:xfrm>
            <a:prstGeom prst="rect">
              <a:avLst/>
            </a:prstGeom>
            <a:noFill/>
          </p:spPr>
          <p:txBody>
            <a:bodyPr wrap="none" rtlCol="0">
              <a:spAutoFit/>
            </a:bodyPr>
            <a:lstStyle/>
            <a:p>
              <a:r>
                <a:rPr lang="nl-NL" dirty="0" smtClean="0">
                  <a:solidFill>
                    <a:srgbClr val="FFFF00"/>
                  </a:solidFill>
                </a:rPr>
                <a:t>Toelever-</a:t>
              </a:r>
            </a:p>
            <a:p>
              <a:r>
                <a:rPr lang="nl-NL" dirty="0" smtClean="0">
                  <a:solidFill>
                    <a:srgbClr val="FFFF00"/>
                  </a:solidFill>
                </a:rPr>
                <a:t>anciers</a:t>
              </a:r>
            </a:p>
          </p:txBody>
        </p:sp>
      </p:grpSp>
      <p:sp>
        <p:nvSpPr>
          <p:cNvPr id="16" name="Right Arrow 15"/>
          <p:cNvSpPr/>
          <p:nvPr/>
        </p:nvSpPr>
        <p:spPr>
          <a:xfrm>
            <a:off x="3868614" y="2518107"/>
            <a:ext cx="4768955" cy="28136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rgbClr val="FFFF00"/>
              </a:solidFill>
            </a:endParaRPr>
          </a:p>
        </p:txBody>
      </p:sp>
      <p:sp>
        <p:nvSpPr>
          <p:cNvPr id="27" name="TextBox 26"/>
          <p:cNvSpPr txBox="1"/>
          <p:nvPr/>
        </p:nvSpPr>
        <p:spPr>
          <a:xfrm>
            <a:off x="5613017" y="2799464"/>
            <a:ext cx="2381549" cy="369332"/>
          </a:xfrm>
          <a:prstGeom prst="rect">
            <a:avLst/>
          </a:prstGeom>
          <a:noFill/>
        </p:spPr>
        <p:txBody>
          <a:bodyPr wrap="none" rtlCol="0">
            <a:spAutoFit/>
          </a:bodyPr>
          <a:lstStyle/>
          <a:p>
            <a:r>
              <a:rPr lang="nl-NL" dirty="0" smtClean="0">
                <a:solidFill>
                  <a:srgbClr val="FFFF00"/>
                </a:solidFill>
              </a:rPr>
              <a:t>Toevoeging van waarde</a:t>
            </a:r>
            <a:endParaRPr lang="nl-NL" dirty="0">
              <a:solidFill>
                <a:srgbClr val="FFFF00"/>
              </a:solidFill>
            </a:endParaRPr>
          </a:p>
        </p:txBody>
      </p:sp>
      <p:sp>
        <p:nvSpPr>
          <p:cNvPr id="28" name="TextBox 27"/>
          <p:cNvSpPr txBox="1"/>
          <p:nvPr/>
        </p:nvSpPr>
        <p:spPr>
          <a:xfrm>
            <a:off x="492361" y="6147577"/>
            <a:ext cx="8499506" cy="461665"/>
          </a:xfrm>
          <a:prstGeom prst="rect">
            <a:avLst/>
          </a:prstGeom>
          <a:noFill/>
        </p:spPr>
        <p:txBody>
          <a:bodyPr wrap="none" rtlCol="0">
            <a:spAutoFit/>
          </a:bodyPr>
          <a:lstStyle/>
          <a:p>
            <a:r>
              <a:rPr lang="nl-NL" sz="2400" i="1" dirty="0" smtClean="0">
                <a:solidFill>
                  <a:srgbClr val="FFFF00"/>
                </a:solidFill>
              </a:rPr>
              <a:t>Waar wordt het begrip “toegevoegde waarde” nog meer gebruikt?</a:t>
            </a:r>
            <a:endParaRPr lang="nl-NL" sz="2400" i="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
                                            <p:txEl>
                                              <p:pRg st="0" end="0"/>
                                            </p:txEl>
                                          </p:spTgt>
                                        </p:tgtEl>
                                        <p:attrNameLst>
                                          <p:attrName>style.visibility</p:attrName>
                                        </p:attrNameLst>
                                      </p:cBhvr>
                                      <p:to>
                                        <p:strVal val="visible"/>
                                      </p:to>
                                    </p:set>
                                    <p:anim calcmode="lin" valueType="num">
                                      <p:cBhvr additive="base">
                                        <p:cTn id="7" dur="500" fill="hold"/>
                                        <p:tgtEl>
                                          <p:spTgt spid="2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smtClean="0">
                <a:solidFill>
                  <a:srgbClr val="FFFF00"/>
                </a:solidFill>
              </a:rPr>
              <a:t>kwaliteitsmanagement</a:t>
            </a:r>
            <a:endParaRPr lang="nl-NL" dirty="0">
              <a:solidFill>
                <a:srgbClr val="FFFF00"/>
              </a:solidFill>
            </a:endParaRPr>
          </a:p>
        </p:txBody>
      </p:sp>
      <p:sp>
        <p:nvSpPr>
          <p:cNvPr id="4" name="Content Placeholder 4"/>
          <p:cNvSpPr>
            <a:spLocks noGrp="1"/>
          </p:cNvSpPr>
          <p:nvPr>
            <p:ph idx="1"/>
          </p:nvPr>
        </p:nvSpPr>
        <p:spPr/>
        <p:txBody>
          <a:bodyPr>
            <a:normAutofit fontScale="92500"/>
          </a:bodyPr>
          <a:lstStyle/>
          <a:p>
            <a:r>
              <a:rPr lang="nl-NL" dirty="0" smtClean="0">
                <a:solidFill>
                  <a:srgbClr val="FFFF00"/>
                </a:solidFill>
              </a:rPr>
              <a:t>Een waardeoordeel over de kwaliteit van iets of iemand kan gebaseerd zijn op emotie/gevoel of normen en waarden. </a:t>
            </a:r>
          </a:p>
          <a:p>
            <a:r>
              <a:rPr lang="nl-NL" dirty="0" smtClean="0">
                <a:solidFill>
                  <a:srgbClr val="FFFF00"/>
                </a:solidFill>
              </a:rPr>
              <a:t>Bij bedrijven/organisaties spelen normen/waarden steeds meer een bepalende rol. </a:t>
            </a:r>
          </a:p>
          <a:p>
            <a:r>
              <a:rPr lang="nl-NL" dirty="0" smtClean="0">
                <a:solidFill>
                  <a:srgbClr val="FFFF00"/>
                </a:solidFill>
              </a:rPr>
              <a:t>We moeten dan ook normen en waarden gaan</a:t>
            </a:r>
          </a:p>
          <a:p>
            <a:pPr>
              <a:buNone/>
            </a:pPr>
            <a:r>
              <a:rPr lang="nl-NL" dirty="0" smtClean="0">
                <a:solidFill>
                  <a:srgbClr val="FFFF00"/>
                </a:solidFill>
              </a:rPr>
              <a:t>	afspreken en controleren op:</a:t>
            </a:r>
          </a:p>
          <a:p>
            <a:pPr lvl="1"/>
            <a:r>
              <a:rPr lang="nl-NL" dirty="0" smtClean="0">
                <a:solidFill>
                  <a:srgbClr val="FFFF00"/>
                </a:solidFill>
              </a:rPr>
              <a:t> geldigheid</a:t>
            </a:r>
          </a:p>
          <a:p>
            <a:pPr lvl="1"/>
            <a:r>
              <a:rPr lang="nl-NL" dirty="0" smtClean="0">
                <a:solidFill>
                  <a:srgbClr val="FFFF00"/>
                </a:solidFill>
              </a:rPr>
              <a:t> naleving.</a:t>
            </a:r>
          </a:p>
          <a:p>
            <a:pPr>
              <a:buNone/>
            </a:pPr>
            <a:endParaRPr lang="nl-NL" dirty="0" smtClean="0">
              <a:solidFill>
                <a:srgbClr val="FFFF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smtClean="0">
                <a:solidFill>
                  <a:srgbClr val="FFFF00"/>
                </a:solidFill>
              </a:rPr>
              <a:t>kwaliteitsmanagement</a:t>
            </a:r>
            <a:endParaRPr lang="nl-NL" dirty="0">
              <a:solidFill>
                <a:srgbClr val="FFFF00"/>
              </a:solidFill>
            </a:endParaRPr>
          </a:p>
        </p:txBody>
      </p:sp>
      <p:sp>
        <p:nvSpPr>
          <p:cNvPr id="3" name="Content Placeholder 2"/>
          <p:cNvSpPr>
            <a:spLocks noGrp="1"/>
          </p:cNvSpPr>
          <p:nvPr>
            <p:ph idx="1"/>
          </p:nvPr>
        </p:nvSpPr>
        <p:spPr/>
        <p:txBody>
          <a:bodyPr>
            <a:noAutofit/>
          </a:bodyPr>
          <a:lstStyle/>
          <a:p>
            <a:pPr>
              <a:buFont typeface="Wingdings" pitchFamily="2" charset="2"/>
              <a:buChar char="Ø"/>
            </a:pPr>
            <a:r>
              <a:rPr lang="nl-NL" dirty="0" smtClean="0">
                <a:solidFill>
                  <a:srgbClr val="FFFF00"/>
                </a:solidFill>
              </a:rPr>
              <a:t>het geheel van georganiseerde maatregelen om te kunnen voldoen aan de verwachtingen van de klant.</a:t>
            </a:r>
          </a:p>
          <a:p>
            <a:pPr>
              <a:buNone/>
            </a:pPr>
            <a:endParaRPr lang="nl-NL" dirty="0" smtClean="0">
              <a:solidFill>
                <a:srgbClr val="FFFF00"/>
              </a:solidFill>
            </a:endParaRPr>
          </a:p>
          <a:p>
            <a:pPr>
              <a:buFont typeface="Wingdings" pitchFamily="2" charset="2"/>
              <a:buChar char="Ø"/>
            </a:pPr>
            <a:r>
              <a:rPr lang="nl-NL" dirty="0" smtClean="0">
                <a:solidFill>
                  <a:srgbClr val="FFFF00"/>
                </a:solidFill>
              </a:rPr>
              <a:t>Kwaliteitsmanagement is ook het managen van de verwachtingen van de klant!</a:t>
            </a:r>
            <a:endParaRPr lang="nl-NL" dirty="0">
              <a:solidFill>
                <a:srgbClr val="FFFF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62592"/>
          </a:xfrm>
        </p:spPr>
        <p:txBody>
          <a:bodyPr>
            <a:normAutofit/>
          </a:bodyPr>
          <a:lstStyle/>
          <a:p>
            <a:pPr algn="l"/>
            <a:r>
              <a:rPr lang="nl-NL" dirty="0" smtClean="0">
                <a:solidFill>
                  <a:srgbClr val="FFFF00"/>
                </a:solidFill>
              </a:rPr>
              <a:t>Kwaliteitsmanagement</a:t>
            </a:r>
            <a:endParaRPr lang="nl-NL" sz="3100" dirty="0">
              <a:solidFill>
                <a:srgbClr val="FFFF00"/>
              </a:solidFill>
            </a:endParaRPr>
          </a:p>
        </p:txBody>
      </p:sp>
      <p:sp>
        <p:nvSpPr>
          <p:cNvPr id="3" name="Content Placeholder 2"/>
          <p:cNvSpPr>
            <a:spLocks noGrp="1"/>
          </p:cNvSpPr>
          <p:nvPr>
            <p:ph idx="1"/>
          </p:nvPr>
        </p:nvSpPr>
        <p:spPr>
          <a:xfrm>
            <a:off x="443553" y="1463712"/>
            <a:ext cx="8229600" cy="4525963"/>
          </a:xfrm>
        </p:spPr>
        <p:txBody>
          <a:bodyPr>
            <a:noAutofit/>
          </a:bodyPr>
          <a:lstStyle/>
          <a:p>
            <a:pPr>
              <a:buNone/>
            </a:pPr>
            <a:r>
              <a:rPr lang="nl-NL" sz="2800" dirty="0" smtClean="0">
                <a:solidFill>
                  <a:srgbClr val="FFFF00"/>
                </a:solidFill>
              </a:rPr>
              <a:t>Aan de basis ligt:</a:t>
            </a:r>
          </a:p>
          <a:p>
            <a:pPr>
              <a:lnSpc>
                <a:spcPts val="2100"/>
              </a:lnSpc>
              <a:buNone/>
            </a:pPr>
            <a:r>
              <a:rPr lang="nl-NL" sz="2800" dirty="0" smtClean="0">
                <a:solidFill>
                  <a:srgbClr val="FFFF00"/>
                </a:solidFill>
              </a:rPr>
              <a:t>Visie, strategie, beleid en doelstellingen. </a:t>
            </a:r>
          </a:p>
          <a:p>
            <a:pPr>
              <a:lnSpc>
                <a:spcPts val="2100"/>
              </a:lnSpc>
              <a:buNone/>
            </a:pPr>
            <a:endParaRPr lang="nl-NL" sz="2800" dirty="0" smtClean="0">
              <a:solidFill>
                <a:srgbClr val="FFFF00"/>
              </a:solidFill>
            </a:endParaRPr>
          </a:p>
          <a:p>
            <a:pPr>
              <a:lnSpc>
                <a:spcPts val="2500"/>
              </a:lnSpc>
              <a:buFont typeface="Wingdings" pitchFamily="2" charset="2"/>
              <a:buChar char="Ø"/>
            </a:pPr>
            <a:r>
              <a:rPr lang="nl-NL" sz="2800" dirty="0" smtClean="0">
                <a:solidFill>
                  <a:srgbClr val="FFFF00"/>
                </a:solidFill>
              </a:rPr>
              <a:t> Vastleggen van normen/waarden.</a:t>
            </a:r>
          </a:p>
          <a:p>
            <a:pPr>
              <a:lnSpc>
                <a:spcPts val="2500"/>
              </a:lnSpc>
              <a:buFont typeface="Wingdings" pitchFamily="2" charset="2"/>
              <a:buChar char="Ø"/>
            </a:pPr>
            <a:r>
              <a:rPr lang="nl-NL" sz="2800" dirty="0" smtClean="0">
                <a:solidFill>
                  <a:srgbClr val="FFFF00"/>
                </a:solidFill>
              </a:rPr>
              <a:t> Controleren van normen/waarden.</a:t>
            </a:r>
          </a:p>
          <a:p>
            <a:pPr>
              <a:lnSpc>
                <a:spcPts val="2500"/>
              </a:lnSpc>
              <a:buFont typeface="Wingdings" pitchFamily="2" charset="2"/>
              <a:buChar char="Ø"/>
            </a:pPr>
            <a:r>
              <a:rPr lang="nl-NL" sz="2800" dirty="0" smtClean="0">
                <a:solidFill>
                  <a:srgbClr val="FFFF00"/>
                </a:solidFill>
              </a:rPr>
              <a:t> Beheersing van normen/waarden.</a:t>
            </a:r>
          </a:p>
          <a:p>
            <a:pPr>
              <a:lnSpc>
                <a:spcPts val="2500"/>
              </a:lnSpc>
              <a:buFont typeface="Wingdings" pitchFamily="2" charset="2"/>
              <a:buChar char="Ø"/>
            </a:pPr>
            <a:r>
              <a:rPr lang="nl-NL" sz="2800" dirty="0" smtClean="0">
                <a:solidFill>
                  <a:srgbClr val="FFFF00"/>
                </a:solidFill>
              </a:rPr>
              <a:t> Borging van normen/waarden.</a:t>
            </a:r>
          </a:p>
          <a:p>
            <a:pPr>
              <a:lnSpc>
                <a:spcPts val="2500"/>
              </a:lnSpc>
              <a:buFont typeface="Wingdings" pitchFamily="2" charset="2"/>
              <a:buChar char="Ø"/>
            </a:pPr>
            <a:r>
              <a:rPr lang="nl-NL" sz="2800" dirty="0" smtClean="0">
                <a:solidFill>
                  <a:srgbClr val="FFFF00"/>
                </a:solidFill>
              </a:rPr>
              <a:t> Organisatiestructuur  kwaliteitsmanagement.</a:t>
            </a:r>
          </a:p>
          <a:p>
            <a:pPr>
              <a:lnSpc>
                <a:spcPts val="2500"/>
              </a:lnSpc>
              <a:buFont typeface="Wingdings" pitchFamily="2" charset="2"/>
              <a:buChar char="Ø"/>
            </a:pPr>
            <a:r>
              <a:rPr lang="nl-NL" sz="2800" dirty="0" smtClean="0">
                <a:solidFill>
                  <a:srgbClr val="FFFF00"/>
                </a:solidFill>
              </a:rPr>
              <a:t> Processen en procedures afspreken.</a:t>
            </a:r>
          </a:p>
          <a:p>
            <a:pPr>
              <a:lnSpc>
                <a:spcPts val="2500"/>
              </a:lnSpc>
              <a:buFont typeface="Wingdings" pitchFamily="2" charset="2"/>
              <a:buChar char="Ø"/>
            </a:pPr>
            <a:r>
              <a:rPr lang="nl-NL" sz="2800" dirty="0" smtClean="0">
                <a:solidFill>
                  <a:srgbClr val="FFFF00"/>
                </a:solidFill>
              </a:rPr>
              <a:t> Verantwoordelijkheden van </a:t>
            </a:r>
          </a:p>
          <a:p>
            <a:pPr>
              <a:lnSpc>
                <a:spcPts val="2500"/>
              </a:lnSpc>
              <a:buNone/>
            </a:pPr>
            <a:r>
              <a:rPr lang="nl-NL" sz="2800" dirty="0" smtClean="0">
                <a:solidFill>
                  <a:srgbClr val="FFFF00"/>
                </a:solidFill>
              </a:rPr>
              <a:t>	 kwaliteitsorganisatie etc.</a:t>
            </a:r>
            <a:endParaRPr lang="nl-NL" sz="2800" dirty="0">
              <a:solidFill>
                <a:srgbClr val="FFFF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smtClean="0">
                <a:solidFill>
                  <a:srgbClr val="FFFF00"/>
                </a:solidFill>
              </a:rPr>
              <a:t>Kwaliteitsmanagement</a:t>
            </a:r>
            <a:endParaRPr lang="nl-NL" dirty="0">
              <a:solidFill>
                <a:srgbClr val="FFFF00"/>
              </a:solidFill>
            </a:endParaRPr>
          </a:p>
        </p:txBody>
      </p:sp>
      <p:sp>
        <p:nvSpPr>
          <p:cNvPr id="4" name="Content Placeholder 3"/>
          <p:cNvSpPr>
            <a:spLocks noGrp="1"/>
          </p:cNvSpPr>
          <p:nvPr>
            <p:ph idx="1"/>
          </p:nvPr>
        </p:nvSpPr>
        <p:spPr>
          <a:xfrm>
            <a:off x="457200" y="1313592"/>
            <a:ext cx="8229600" cy="3790671"/>
          </a:xfrm>
        </p:spPr>
        <p:txBody>
          <a:bodyPr/>
          <a:lstStyle/>
          <a:p>
            <a:pPr>
              <a:buNone/>
            </a:pPr>
            <a:r>
              <a:rPr lang="nl-NL" dirty="0" smtClean="0">
                <a:solidFill>
                  <a:srgbClr val="FFFF00"/>
                </a:solidFill>
              </a:rPr>
              <a:t>Doel:</a:t>
            </a:r>
          </a:p>
          <a:p>
            <a:pPr>
              <a:buFont typeface="Wingdings" pitchFamily="2" charset="2"/>
              <a:buChar char="Ø"/>
            </a:pPr>
            <a:r>
              <a:rPr lang="nl-NL" dirty="0" smtClean="0">
                <a:solidFill>
                  <a:srgbClr val="FFFF00"/>
                </a:solidFill>
              </a:rPr>
              <a:t>Het verbeteren en optimaliseren van bedrijfsprocessen en de sturing door het management. </a:t>
            </a:r>
          </a:p>
          <a:p>
            <a:pPr>
              <a:buFont typeface="Wingdings" pitchFamily="2" charset="2"/>
              <a:buChar char="Ø"/>
            </a:pPr>
            <a:r>
              <a:rPr lang="nl-NL" dirty="0" smtClean="0">
                <a:solidFill>
                  <a:srgbClr val="FFFF00"/>
                </a:solidFill>
              </a:rPr>
              <a:t>Door een goed kwaliteitsmanagement heeft een organisatie een middel om steeds beter aan de verwachtingen van klanten te voldoen.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a:buNone/>
            </a:pPr>
            <a:r>
              <a:rPr lang="nl-NL" sz="2800" i="1" dirty="0" smtClean="0">
                <a:solidFill>
                  <a:srgbClr val="FFFF00"/>
                </a:solidFill>
              </a:rPr>
              <a:t>Waar moet ik aandacht aan besteden?</a:t>
            </a:r>
          </a:p>
          <a:p>
            <a:pPr>
              <a:buNone/>
            </a:pPr>
            <a:r>
              <a:rPr lang="nl-NL" sz="2800" i="1" dirty="0" smtClean="0">
                <a:solidFill>
                  <a:srgbClr val="FFFF00"/>
                </a:solidFill>
              </a:rPr>
              <a:t>Hoe vertaal ik dat naar de organisatie?</a:t>
            </a:r>
          </a:p>
          <a:p>
            <a:pPr>
              <a:buNone/>
            </a:pPr>
            <a:r>
              <a:rPr lang="nl-NL" sz="2800" i="1" dirty="0" smtClean="0">
                <a:solidFill>
                  <a:srgbClr val="FFFF00"/>
                </a:solidFill>
              </a:rPr>
              <a:t>Heb ik de organisatie goed in beeld?</a:t>
            </a:r>
          </a:p>
          <a:p>
            <a:pPr marL="0" indent="0">
              <a:buNone/>
            </a:pPr>
            <a:r>
              <a:rPr lang="nl-NL" sz="2800" i="1" dirty="0" smtClean="0">
                <a:solidFill>
                  <a:srgbClr val="FFFF00"/>
                </a:solidFill>
              </a:rPr>
              <a:t>Hoe weet ik welke maatregelen echt nodig zijn en welke minder?</a:t>
            </a:r>
          </a:p>
          <a:p>
            <a:pPr marL="0" indent="0">
              <a:buNone/>
            </a:pPr>
            <a:endParaRPr lang="nl-NL" sz="2800" i="1" dirty="0" smtClean="0">
              <a:solidFill>
                <a:srgbClr val="FFFF00"/>
              </a:solidFill>
            </a:endParaRPr>
          </a:p>
          <a:p>
            <a:pPr marL="355600" indent="-355600">
              <a:buFont typeface="Wingdings" pitchFamily="2" charset="2"/>
              <a:buChar char="Ø"/>
            </a:pPr>
            <a:r>
              <a:rPr lang="nl-NL" sz="2800" dirty="0" smtClean="0">
                <a:solidFill>
                  <a:srgbClr val="FFFF00"/>
                </a:solidFill>
              </a:rPr>
              <a:t>Een nuttig hulpmiddel hierbij is het gebruik van een model.</a:t>
            </a:r>
          </a:p>
          <a:p>
            <a:pPr marL="355600" indent="-355600">
              <a:buNone/>
            </a:pPr>
            <a:r>
              <a:rPr lang="nl-NL" sz="2800" dirty="0" smtClean="0">
                <a:solidFill>
                  <a:srgbClr val="FFFF00"/>
                </a:solidFill>
              </a:rPr>
              <a:t>	</a:t>
            </a:r>
            <a:r>
              <a:rPr lang="nl-NL" sz="2800" i="1" dirty="0" smtClean="0">
                <a:solidFill>
                  <a:srgbClr val="FFFF00"/>
                </a:solidFill>
              </a:rPr>
              <a:t>(Een model is een vereenvoudigde weergave van de werkelijkheid).</a:t>
            </a:r>
          </a:p>
          <a:p>
            <a:pPr marL="355600" indent="-355600">
              <a:buFont typeface="Wingdings" pitchFamily="2" charset="2"/>
              <a:buChar char="Ø"/>
            </a:pPr>
            <a:r>
              <a:rPr lang="nl-NL" sz="2800" dirty="0" smtClean="0">
                <a:solidFill>
                  <a:srgbClr val="FFFF00"/>
                </a:solidFill>
              </a:rPr>
              <a:t>Wij gaan werken met het INK model.</a:t>
            </a:r>
          </a:p>
          <a:p>
            <a:pPr marL="355600" indent="-355600">
              <a:buNone/>
            </a:pPr>
            <a:endParaRPr lang="nl-NL" sz="2800" dirty="0" smtClean="0">
              <a:solidFill>
                <a:srgbClr val="FFFF00"/>
              </a:solidFill>
            </a:endParaRPr>
          </a:p>
          <a:p>
            <a:pPr marL="0" indent="0">
              <a:buNone/>
            </a:pPr>
            <a:endParaRPr lang="nl-NL" sz="2800" dirty="0" smtClean="0">
              <a:solidFill>
                <a:srgbClr val="FFFF00"/>
              </a:solidFill>
            </a:endParaRPr>
          </a:p>
          <a:p>
            <a:pPr marL="0" indent="0">
              <a:buNone/>
            </a:pPr>
            <a:endParaRPr lang="nl-NL" sz="2800" i="1" dirty="0">
              <a:solidFill>
                <a:srgbClr val="FFFF00"/>
              </a:solidFill>
            </a:endParaRPr>
          </a:p>
        </p:txBody>
      </p:sp>
      <p:sp>
        <p:nvSpPr>
          <p:cNvPr id="4" name="Title 1"/>
          <p:cNvSpPr>
            <a:spLocks noGrp="1"/>
          </p:cNvSpPr>
          <p:nvPr>
            <p:ph type="title"/>
          </p:nvPr>
        </p:nvSpPr>
        <p:spPr/>
        <p:txBody>
          <a:bodyPr/>
          <a:lstStyle/>
          <a:p>
            <a:pPr algn="l"/>
            <a:r>
              <a:rPr lang="nl-NL" dirty="0" smtClean="0">
                <a:solidFill>
                  <a:srgbClr val="FFFF00"/>
                </a:solidFill>
              </a:rPr>
              <a:t>Kwaliteitsmanagement</a:t>
            </a:r>
            <a:endParaRPr lang="nl-NL"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27752"/>
            <a:ext cx="8229600" cy="3708779"/>
          </a:xfrm>
        </p:spPr>
        <p:txBody>
          <a:bodyPr>
            <a:normAutofit/>
          </a:bodyPr>
          <a:lstStyle/>
          <a:p>
            <a:pPr>
              <a:buFont typeface="Wingdings" pitchFamily="2" charset="2"/>
              <a:buChar char="Ø"/>
            </a:pPr>
            <a:r>
              <a:rPr lang="nl-NL" dirty="0" smtClean="0">
                <a:solidFill>
                  <a:srgbClr val="FFFF00"/>
                </a:solidFill>
              </a:rPr>
              <a:t> Het INK managementmodel.</a:t>
            </a:r>
          </a:p>
          <a:p>
            <a:pPr marL="450850" indent="-450850">
              <a:lnSpc>
                <a:spcPts val="1500"/>
              </a:lnSpc>
              <a:buNone/>
            </a:pPr>
            <a:r>
              <a:rPr lang="nl-NL" dirty="0" smtClean="0">
                <a:solidFill>
                  <a:srgbClr val="FFFF00"/>
                </a:solidFill>
              </a:rPr>
              <a:t>	</a:t>
            </a:r>
            <a:r>
              <a:rPr lang="nl-NL" sz="2400" dirty="0" smtClean="0">
                <a:solidFill>
                  <a:srgbClr val="FFFF00"/>
                </a:solidFill>
              </a:rPr>
              <a:t>(Instituut Nederlandse Kwaliteit)</a:t>
            </a:r>
          </a:p>
          <a:p>
            <a:pPr>
              <a:buFont typeface="Wingdings" pitchFamily="2" charset="2"/>
              <a:buChar char="Ø"/>
            </a:pPr>
            <a:r>
              <a:rPr lang="nl-NL" dirty="0" smtClean="0">
                <a:solidFill>
                  <a:srgbClr val="FFFF00"/>
                </a:solidFill>
              </a:rPr>
              <a:t> INK model is Nederlandse versie van EFQM.</a:t>
            </a:r>
          </a:p>
          <a:p>
            <a:pPr marL="450850" indent="-450850">
              <a:lnSpc>
                <a:spcPts val="1500"/>
              </a:lnSpc>
              <a:buNone/>
            </a:pPr>
            <a:r>
              <a:rPr lang="nl-NL" dirty="0" smtClean="0">
                <a:solidFill>
                  <a:srgbClr val="FFFF00"/>
                </a:solidFill>
              </a:rPr>
              <a:t>	</a:t>
            </a:r>
            <a:r>
              <a:rPr lang="nl-NL" sz="2400" dirty="0" smtClean="0">
                <a:solidFill>
                  <a:srgbClr val="FFFF00"/>
                </a:solidFill>
              </a:rPr>
              <a:t>(European Foundation of Quality Management).</a:t>
            </a:r>
          </a:p>
          <a:p>
            <a:pPr marL="450850" indent="-450850">
              <a:lnSpc>
                <a:spcPts val="1500"/>
              </a:lnSpc>
              <a:buNone/>
            </a:pPr>
            <a:endParaRPr lang="nl-NL" sz="2400" dirty="0" smtClean="0">
              <a:solidFill>
                <a:srgbClr val="FFFF00"/>
              </a:solidFill>
            </a:endParaRPr>
          </a:p>
          <a:p>
            <a:pPr marL="450850" indent="-450850">
              <a:buFont typeface="Wingdings" pitchFamily="2" charset="2"/>
              <a:buChar char="Ø"/>
            </a:pPr>
            <a:r>
              <a:rPr lang="nl-NL" dirty="0" smtClean="0">
                <a:solidFill>
                  <a:srgbClr val="FFFF00"/>
                </a:solidFill>
              </a:rPr>
              <a:t>Onstaan uit een “gedwongen” samenwerking tussen 14 grote Europese organisaties (o.a. KLM en Philips), eind jaren tachtig.</a:t>
            </a:r>
          </a:p>
        </p:txBody>
      </p:sp>
      <p:sp>
        <p:nvSpPr>
          <p:cNvPr id="4" name="Title 1"/>
          <p:cNvSpPr>
            <a:spLocks noGrp="1"/>
          </p:cNvSpPr>
          <p:nvPr>
            <p:ph type="title"/>
          </p:nvPr>
        </p:nvSpPr>
        <p:spPr/>
        <p:txBody>
          <a:bodyPr>
            <a:normAutofit/>
          </a:bodyPr>
          <a:lstStyle/>
          <a:p>
            <a:pPr algn="l"/>
            <a:r>
              <a:rPr lang="nl-NL" dirty="0" smtClean="0">
                <a:solidFill>
                  <a:srgbClr val="FFFF00"/>
                </a:solidFill>
              </a:rPr>
              <a:t>Kwaliteitsmanagement......</a:t>
            </a:r>
            <a:r>
              <a:rPr lang="nl-NL" sz="3600" dirty="0" smtClean="0">
                <a:solidFill>
                  <a:srgbClr val="FFFF00"/>
                </a:solidFill>
              </a:rPr>
              <a:t>INK model</a:t>
            </a:r>
            <a:endParaRPr lang="nl-NL" sz="3600" dirty="0">
              <a:solidFill>
                <a:srgbClr val="FFFF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dirty="0" smtClean="0">
                <a:solidFill>
                  <a:srgbClr val="FFFF00"/>
                </a:solidFill>
              </a:rPr>
              <a:t>Onderwerpen........</a:t>
            </a:r>
            <a:r>
              <a:rPr lang="nl-NL" sz="3100" dirty="0" smtClean="0">
                <a:solidFill>
                  <a:srgbClr val="FFFF00"/>
                </a:solidFill>
              </a:rPr>
              <a:t>kwaliteitsmanagement</a:t>
            </a:r>
            <a:endParaRPr lang="nl-NL" sz="3100" dirty="0">
              <a:solidFill>
                <a:srgbClr val="FFFF00"/>
              </a:solidFill>
            </a:endParaRPr>
          </a:p>
        </p:txBody>
      </p:sp>
      <p:sp>
        <p:nvSpPr>
          <p:cNvPr id="3" name="Content Placeholder 2"/>
          <p:cNvSpPr>
            <a:spLocks noGrp="1"/>
          </p:cNvSpPr>
          <p:nvPr>
            <p:ph idx="1"/>
          </p:nvPr>
        </p:nvSpPr>
        <p:spPr>
          <a:xfrm>
            <a:off x="457200" y="1600201"/>
            <a:ext cx="8229600" cy="4213746"/>
          </a:xfrm>
        </p:spPr>
        <p:txBody>
          <a:bodyPr>
            <a:normAutofit fontScale="70000" lnSpcReduction="20000"/>
          </a:bodyPr>
          <a:lstStyle/>
          <a:p>
            <a:pPr lvl="0"/>
            <a:r>
              <a:rPr lang="nl-NL" dirty="0" smtClean="0">
                <a:solidFill>
                  <a:srgbClr val="FFFF00"/>
                </a:solidFill>
              </a:rPr>
              <a:t>Begrip kwaliteit.................................................(les 1)</a:t>
            </a:r>
          </a:p>
          <a:p>
            <a:pPr lvl="0"/>
            <a:r>
              <a:rPr lang="nl-NL" dirty="0" smtClean="0">
                <a:solidFill>
                  <a:srgbClr val="FFFF00"/>
                </a:solidFill>
              </a:rPr>
              <a:t>Doel van kwaliteitsmanagement......................(les 1)</a:t>
            </a:r>
          </a:p>
          <a:p>
            <a:pPr lvl="0">
              <a:buNone/>
            </a:pPr>
            <a:endParaRPr lang="nl-NL" dirty="0" smtClean="0">
              <a:solidFill>
                <a:srgbClr val="FFFF00"/>
              </a:solidFill>
            </a:endParaRPr>
          </a:p>
          <a:p>
            <a:pPr lvl="0"/>
            <a:r>
              <a:rPr lang="nl-NL" dirty="0" smtClean="0">
                <a:solidFill>
                  <a:srgbClr val="FFFF00"/>
                </a:solidFill>
              </a:rPr>
              <a:t>Het INK model...........................................</a:t>
            </a:r>
          </a:p>
          <a:p>
            <a:r>
              <a:rPr lang="nl-NL" dirty="0" smtClean="0">
                <a:solidFill>
                  <a:srgbClr val="FFFF00"/>
                </a:solidFill>
              </a:rPr>
              <a:t>Diagnose stellen bij een organisatie.........</a:t>
            </a:r>
          </a:p>
          <a:p>
            <a:pPr lvl="0"/>
            <a:r>
              <a:rPr lang="nl-NL" dirty="0" smtClean="0">
                <a:solidFill>
                  <a:srgbClr val="FFFF00"/>
                </a:solidFill>
              </a:rPr>
              <a:t>De Deming cirkel &amp; IMWR cirkel...............	(les 2,3 en 4)</a:t>
            </a:r>
          </a:p>
          <a:p>
            <a:pPr lvl="0"/>
            <a:r>
              <a:rPr lang="nl-NL" dirty="0" smtClean="0">
                <a:solidFill>
                  <a:srgbClr val="FFFF00"/>
                </a:solidFill>
              </a:rPr>
              <a:t>Processen..................................................</a:t>
            </a:r>
          </a:p>
          <a:p>
            <a:pPr lvl="0"/>
            <a:endParaRPr lang="nl-NL" dirty="0" smtClean="0">
              <a:solidFill>
                <a:srgbClr val="FFFF00"/>
              </a:solidFill>
            </a:endParaRPr>
          </a:p>
          <a:p>
            <a:pPr lvl="0"/>
            <a:r>
              <a:rPr lang="nl-NL" dirty="0" smtClean="0">
                <a:solidFill>
                  <a:srgbClr val="FFFF00"/>
                </a:solidFill>
              </a:rPr>
              <a:t>Vier dimensies van het INK model....................(les 5)</a:t>
            </a:r>
          </a:p>
          <a:p>
            <a:pPr lvl="0"/>
            <a:r>
              <a:rPr lang="nl-NL" dirty="0" smtClean="0">
                <a:solidFill>
                  <a:srgbClr val="FFFF00"/>
                </a:solidFill>
              </a:rPr>
              <a:t>KSF, BSC, KPI en andere middelen.....................(les 5)</a:t>
            </a:r>
          </a:p>
          <a:p>
            <a:pPr lvl="0">
              <a:buNone/>
            </a:pPr>
            <a:endParaRPr lang="nl-NL" dirty="0" smtClean="0">
              <a:solidFill>
                <a:srgbClr val="FFFF00"/>
              </a:solidFill>
            </a:endParaRPr>
          </a:p>
          <a:p>
            <a:pPr lvl="0"/>
            <a:r>
              <a:rPr lang="nl-NL" dirty="0" smtClean="0">
                <a:solidFill>
                  <a:srgbClr val="FFFF00"/>
                </a:solidFill>
              </a:rPr>
              <a:t>Eindopdracht.....................................................(les 6)</a:t>
            </a:r>
          </a:p>
          <a:p>
            <a:pPr lvl="0">
              <a:buNone/>
            </a:pPr>
            <a:endParaRPr lang="nl-NL" dirty="0" smtClean="0">
              <a:solidFill>
                <a:srgbClr val="FFFF00"/>
              </a:solidFill>
            </a:endParaRPr>
          </a:p>
          <a:p>
            <a:pPr lvl="0">
              <a:buNone/>
            </a:pPr>
            <a:endParaRPr lang="nl-NL" dirty="0" smtClean="0">
              <a:solidFill>
                <a:srgbClr val="FFFF00"/>
              </a:solidFill>
            </a:endParaRPr>
          </a:p>
          <a:p>
            <a:pPr lvl="0">
              <a:buNone/>
            </a:pPr>
            <a:endParaRPr lang="nl-NL" dirty="0" smtClean="0">
              <a:solidFill>
                <a:srgbClr val="FFFF00"/>
              </a:solidFill>
            </a:endParaRPr>
          </a:p>
        </p:txBody>
      </p:sp>
      <p:sp>
        <p:nvSpPr>
          <p:cNvPr id="5" name="Right Brace 4"/>
          <p:cNvSpPr/>
          <p:nvPr/>
        </p:nvSpPr>
        <p:spPr>
          <a:xfrm>
            <a:off x="5472750" y="2784144"/>
            <a:ext cx="436728" cy="1105469"/>
          </a:xfrm>
          <a:prstGeom prst="rightBrace">
            <a:avLst/>
          </a:prstGeom>
          <a:ln>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nl-NL">
              <a:solidFill>
                <a:srgbClr val="FFFF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smtClean="0">
                <a:solidFill>
                  <a:srgbClr val="FFFF00"/>
                </a:solidFill>
              </a:rPr>
              <a:t>Het INK Model....................</a:t>
            </a:r>
            <a:r>
              <a:rPr lang="nl-NL" sz="3200" dirty="0" smtClean="0">
                <a:solidFill>
                  <a:srgbClr val="FFFF00"/>
                </a:solidFill>
              </a:rPr>
              <a:t>de inhoud</a:t>
            </a:r>
            <a:endParaRPr lang="nl-NL" sz="3200" dirty="0">
              <a:solidFill>
                <a:srgbClr val="FFFF00"/>
              </a:solidFill>
            </a:endParaRPr>
          </a:p>
        </p:txBody>
      </p:sp>
      <p:pic>
        <p:nvPicPr>
          <p:cNvPr id="4" name="Content Placeholder 5" descr="ink_imwr.jpg"/>
          <p:cNvPicPr>
            <a:picLocks noChangeAspect="1"/>
          </p:cNvPicPr>
          <p:nvPr/>
        </p:nvPicPr>
        <p:blipFill>
          <a:blip r:embed="rId3" cstate="print"/>
          <a:stretch>
            <a:fillRect/>
          </a:stretch>
        </p:blipFill>
        <p:spPr>
          <a:xfrm>
            <a:off x="6324527" y="4653893"/>
            <a:ext cx="1823454" cy="1808258"/>
          </a:xfrm>
          <a:prstGeom prst="rect">
            <a:avLst/>
          </a:prstGeom>
        </p:spPr>
      </p:pic>
      <p:sp>
        <p:nvSpPr>
          <p:cNvPr id="5" name="TextBox 4"/>
          <p:cNvSpPr txBox="1"/>
          <p:nvPr/>
        </p:nvSpPr>
        <p:spPr>
          <a:xfrm>
            <a:off x="6114197" y="1924334"/>
            <a:ext cx="2604367" cy="2585323"/>
          </a:xfrm>
          <a:prstGeom prst="rect">
            <a:avLst/>
          </a:prstGeom>
          <a:noFill/>
        </p:spPr>
        <p:txBody>
          <a:bodyPr wrap="none" rtlCol="0">
            <a:spAutoFit/>
          </a:bodyPr>
          <a:lstStyle/>
          <a:p>
            <a:r>
              <a:rPr lang="nl-NL" dirty="0" smtClean="0">
                <a:solidFill>
                  <a:srgbClr val="FFFF00"/>
                </a:solidFill>
              </a:rPr>
              <a:t>INK model bestaat uit:</a:t>
            </a:r>
          </a:p>
          <a:p>
            <a:pPr>
              <a:buFont typeface="Arial" pitchFamily="34" charset="0"/>
              <a:buChar char="•"/>
            </a:pPr>
            <a:r>
              <a:rPr lang="nl-NL" dirty="0" smtClean="0">
                <a:solidFill>
                  <a:srgbClr val="FFFF00"/>
                </a:solidFill>
              </a:rPr>
              <a:t> Tien aandachtsgebieden</a:t>
            </a:r>
          </a:p>
          <a:p>
            <a:pPr>
              <a:buFont typeface="Arial" pitchFamily="34" charset="0"/>
              <a:buChar char="•"/>
            </a:pPr>
            <a:r>
              <a:rPr lang="nl-NL" dirty="0" smtClean="0">
                <a:solidFill>
                  <a:srgbClr val="FFFF00"/>
                </a:solidFill>
              </a:rPr>
              <a:t> Vijf kenmerken</a:t>
            </a:r>
          </a:p>
          <a:p>
            <a:pPr>
              <a:buFont typeface="Arial" pitchFamily="34" charset="0"/>
              <a:buChar char="•"/>
            </a:pPr>
            <a:endParaRPr lang="nl-NL" dirty="0" smtClean="0">
              <a:solidFill>
                <a:srgbClr val="FFFF00"/>
              </a:solidFill>
            </a:endParaRPr>
          </a:p>
          <a:p>
            <a:pPr>
              <a:buFont typeface="Arial" pitchFamily="34" charset="0"/>
              <a:buChar char="•"/>
            </a:pPr>
            <a:endParaRPr lang="nl-NL" dirty="0" smtClean="0">
              <a:solidFill>
                <a:srgbClr val="FFFF00"/>
              </a:solidFill>
            </a:endParaRPr>
          </a:p>
          <a:p>
            <a:endParaRPr lang="nl-NL" dirty="0" smtClean="0">
              <a:solidFill>
                <a:srgbClr val="FFFF00"/>
              </a:solidFill>
            </a:endParaRPr>
          </a:p>
          <a:p>
            <a:pPr>
              <a:buFont typeface="Arial" pitchFamily="34" charset="0"/>
              <a:buChar char="•"/>
            </a:pPr>
            <a:r>
              <a:rPr lang="nl-NL" dirty="0" smtClean="0">
                <a:solidFill>
                  <a:srgbClr val="FFFF00"/>
                </a:solidFill>
              </a:rPr>
              <a:t> Twee veranderwielen</a:t>
            </a:r>
          </a:p>
          <a:p>
            <a:r>
              <a:rPr lang="nl-NL" dirty="0" smtClean="0">
                <a:solidFill>
                  <a:srgbClr val="FFFF00"/>
                </a:solidFill>
              </a:rPr>
              <a:t>   1) </a:t>
            </a:r>
            <a:r>
              <a:rPr lang="nl-NL" u="sng" dirty="0" smtClean="0">
                <a:solidFill>
                  <a:srgbClr val="FFFF00"/>
                </a:solidFill>
              </a:rPr>
              <a:t>Deming cirkel.</a:t>
            </a:r>
          </a:p>
          <a:p>
            <a:r>
              <a:rPr lang="nl-NL" dirty="0" smtClean="0">
                <a:solidFill>
                  <a:srgbClr val="FFFF00"/>
                </a:solidFill>
              </a:rPr>
              <a:t>   2) </a:t>
            </a:r>
            <a:r>
              <a:rPr lang="nl-NL" u="sng" dirty="0" smtClean="0">
                <a:solidFill>
                  <a:srgbClr val="FFFF00"/>
                </a:solidFill>
              </a:rPr>
              <a:t>IMWR cirkel.</a:t>
            </a:r>
            <a:endParaRPr lang="nl-NL" u="sng" dirty="0">
              <a:solidFill>
                <a:srgbClr val="FFFF00"/>
              </a:solidFill>
            </a:endParaRPr>
          </a:p>
        </p:txBody>
      </p:sp>
      <p:pic>
        <p:nvPicPr>
          <p:cNvPr id="7" name="Content Placeholder 3" descr="ink_01_big.jpg"/>
          <p:cNvPicPr>
            <a:picLocks noChangeAspect="1"/>
          </p:cNvPicPr>
          <p:nvPr/>
        </p:nvPicPr>
        <p:blipFill>
          <a:blip r:embed="rId4" cstate="print"/>
          <a:stretch>
            <a:fillRect/>
          </a:stretch>
        </p:blipFill>
        <p:spPr>
          <a:xfrm>
            <a:off x="657606" y="1732604"/>
            <a:ext cx="5176812" cy="2457260"/>
          </a:xfrm>
          <a:prstGeom prst="rect">
            <a:avLst/>
          </a:prstGeom>
        </p:spPr>
      </p:pic>
      <p:sp>
        <p:nvSpPr>
          <p:cNvPr id="9" name="Rectangle 8"/>
          <p:cNvSpPr/>
          <p:nvPr/>
        </p:nvSpPr>
        <p:spPr>
          <a:xfrm>
            <a:off x="702860" y="4661683"/>
            <a:ext cx="4572000" cy="1477328"/>
          </a:xfrm>
          <a:prstGeom prst="rect">
            <a:avLst/>
          </a:prstGeom>
        </p:spPr>
        <p:txBody>
          <a:bodyPr>
            <a:spAutoFit/>
          </a:bodyPr>
          <a:lstStyle/>
          <a:p>
            <a:pPr marL="857250" lvl="1" indent="-514350">
              <a:buFont typeface="Wingdings" pitchFamily="2" charset="2"/>
              <a:buChar char="Ø"/>
            </a:pPr>
            <a:r>
              <a:rPr lang="nl-NL" dirty="0" smtClean="0">
                <a:solidFill>
                  <a:srgbClr val="FFFF00"/>
                </a:solidFill>
              </a:rPr>
              <a:t>Gebaseerd op de </a:t>
            </a:r>
            <a:r>
              <a:rPr lang="nl-NL" u="sng" dirty="0" smtClean="0">
                <a:solidFill>
                  <a:srgbClr val="FFFF00"/>
                </a:solidFill>
              </a:rPr>
              <a:t>Rijnlandse </a:t>
            </a:r>
            <a:r>
              <a:rPr lang="nl-NL" dirty="0" smtClean="0">
                <a:solidFill>
                  <a:srgbClr val="FFFF00"/>
                </a:solidFill>
              </a:rPr>
              <a:t>management benadering.</a:t>
            </a:r>
          </a:p>
          <a:p>
            <a:pPr marL="857250" lvl="1" indent="-514350">
              <a:buFont typeface="Wingdings" pitchFamily="2" charset="2"/>
              <a:buChar char="Ø"/>
            </a:pPr>
            <a:endParaRPr lang="nl-NL" dirty="0" smtClean="0">
              <a:solidFill>
                <a:srgbClr val="FFFF00"/>
              </a:solidFill>
            </a:endParaRPr>
          </a:p>
          <a:p>
            <a:pPr marL="857250" lvl="1" indent="-514350">
              <a:buFont typeface="Wingdings" pitchFamily="2" charset="2"/>
              <a:buChar char="Ø"/>
            </a:pPr>
            <a:r>
              <a:rPr lang="nl-NL" dirty="0" smtClean="0">
                <a:solidFill>
                  <a:srgbClr val="FFFF00"/>
                </a:solidFill>
              </a:rPr>
              <a:t>Tegenhanger is de </a:t>
            </a:r>
            <a:r>
              <a:rPr lang="nl-NL" u="sng" dirty="0" smtClean="0">
                <a:solidFill>
                  <a:srgbClr val="FFFF00"/>
                </a:solidFill>
              </a:rPr>
              <a:t>Angelsaksische</a:t>
            </a:r>
          </a:p>
          <a:p>
            <a:pPr marL="857250" lvl="1" indent="-514350"/>
            <a:r>
              <a:rPr lang="nl-NL" dirty="0" smtClean="0">
                <a:solidFill>
                  <a:srgbClr val="FFFF00"/>
                </a:solidFill>
              </a:rPr>
              <a:t>	management benadering.</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a:bodyPr>
          <a:lstStyle/>
          <a:p>
            <a:pPr algn="l"/>
            <a:r>
              <a:rPr lang="nl-NL" dirty="0" smtClean="0">
                <a:solidFill>
                  <a:srgbClr val="FFFF00"/>
                </a:solidFill>
              </a:rPr>
              <a:t>Samenvatting............................les1</a:t>
            </a:r>
            <a:endParaRPr lang="nl-NL" sz="2000" dirty="0">
              <a:solidFill>
                <a:srgbClr val="FFFF00"/>
              </a:solidFill>
            </a:endParaRPr>
          </a:p>
        </p:txBody>
      </p:sp>
      <p:sp>
        <p:nvSpPr>
          <p:cNvPr id="3" name="TextBox 2"/>
          <p:cNvSpPr txBox="1"/>
          <p:nvPr/>
        </p:nvSpPr>
        <p:spPr>
          <a:xfrm>
            <a:off x="336569" y="1856096"/>
            <a:ext cx="8839792" cy="4401205"/>
          </a:xfrm>
          <a:prstGeom prst="rect">
            <a:avLst/>
          </a:prstGeom>
          <a:noFill/>
        </p:spPr>
        <p:txBody>
          <a:bodyPr wrap="none" rtlCol="0">
            <a:spAutoFit/>
          </a:bodyPr>
          <a:lstStyle/>
          <a:p>
            <a:pPr>
              <a:buFont typeface="Wingdings" pitchFamily="2" charset="2"/>
              <a:buChar char="ü"/>
            </a:pPr>
            <a:r>
              <a:rPr lang="nl-NL" sz="2800" dirty="0" smtClean="0">
                <a:solidFill>
                  <a:srgbClr val="FFFF00"/>
                </a:solidFill>
              </a:rPr>
              <a:t>Kwaliteit is begrip waarmee je iets zegt over het</a:t>
            </a:r>
          </a:p>
          <a:p>
            <a:pPr marL="273050"/>
            <a:r>
              <a:rPr lang="nl-NL" sz="2800" dirty="0" smtClean="0">
                <a:solidFill>
                  <a:srgbClr val="FFFF00"/>
                </a:solidFill>
              </a:rPr>
              <a:t>functioneren van iets of iemand in relatie tot de gestelde</a:t>
            </a:r>
          </a:p>
          <a:p>
            <a:pPr marL="273050"/>
            <a:r>
              <a:rPr lang="nl-NL" sz="2800" dirty="0" smtClean="0">
                <a:solidFill>
                  <a:srgbClr val="FFFF00"/>
                </a:solidFill>
              </a:rPr>
              <a:t>eisen of behoeften.</a:t>
            </a:r>
          </a:p>
          <a:p>
            <a:pPr>
              <a:lnSpc>
                <a:spcPct val="150000"/>
              </a:lnSpc>
              <a:buFont typeface="Wingdings" pitchFamily="2" charset="2"/>
              <a:buChar char="ü"/>
            </a:pPr>
            <a:r>
              <a:rPr lang="nl-NL" sz="2800" dirty="0" smtClean="0">
                <a:solidFill>
                  <a:srgbClr val="FFFF00"/>
                </a:solidFill>
              </a:rPr>
              <a:t>Kwaliteitsmanagement is een manier waarop organisaties</a:t>
            </a:r>
          </a:p>
          <a:p>
            <a:pPr marL="273050"/>
            <a:r>
              <a:rPr lang="nl-NL" sz="2800" dirty="0" smtClean="0">
                <a:solidFill>
                  <a:srgbClr val="FFFF00"/>
                </a:solidFill>
              </a:rPr>
              <a:t>kwaliteit organiseren, controleren, verbeteren, naleven </a:t>
            </a:r>
          </a:p>
          <a:p>
            <a:pPr marL="273050"/>
            <a:r>
              <a:rPr lang="nl-NL" sz="2800" dirty="0" smtClean="0">
                <a:solidFill>
                  <a:srgbClr val="FFFF00"/>
                </a:solidFill>
              </a:rPr>
              <a:t>en waarborgen. </a:t>
            </a:r>
          </a:p>
          <a:p>
            <a:pPr>
              <a:lnSpc>
                <a:spcPct val="150000"/>
              </a:lnSpc>
              <a:buFont typeface="Wingdings" pitchFamily="2" charset="2"/>
              <a:buChar char="ü"/>
            </a:pPr>
            <a:r>
              <a:rPr lang="nl-NL" sz="2800" dirty="0" smtClean="0">
                <a:solidFill>
                  <a:srgbClr val="FFFF00"/>
                </a:solidFill>
              </a:rPr>
              <a:t>Doel van kwaliteitsmanagement is het steeds beter aan</a:t>
            </a:r>
          </a:p>
          <a:p>
            <a:pPr marL="273050"/>
            <a:r>
              <a:rPr lang="nl-NL" sz="2800" dirty="0" smtClean="0">
                <a:solidFill>
                  <a:srgbClr val="FFFF00"/>
                </a:solidFill>
              </a:rPr>
              <a:t>de verwachtingen van de klant of belanghebbende te </a:t>
            </a:r>
          </a:p>
          <a:p>
            <a:pPr marL="273050"/>
            <a:r>
              <a:rPr lang="nl-NL" sz="2800" dirty="0" smtClean="0">
                <a:solidFill>
                  <a:srgbClr val="FFFF00"/>
                </a:solidFill>
              </a:rPr>
              <a:t>voldoen.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fontScale="90000"/>
          </a:bodyPr>
          <a:lstStyle/>
          <a:p>
            <a:pPr algn="l"/>
            <a:r>
              <a:rPr lang="nl-NL" dirty="0" smtClean="0">
                <a:solidFill>
                  <a:srgbClr val="FFFF00"/>
                </a:solidFill>
              </a:rPr>
              <a:t>Samenvatting.......................les1 </a:t>
            </a:r>
            <a:r>
              <a:rPr lang="nl-NL" sz="3100" dirty="0" smtClean="0">
                <a:solidFill>
                  <a:srgbClr val="FFFF00"/>
                </a:solidFill>
              </a:rPr>
              <a:t>(vervolg)</a:t>
            </a:r>
            <a:endParaRPr lang="nl-NL" sz="3100" dirty="0">
              <a:solidFill>
                <a:srgbClr val="FFFF00"/>
              </a:solidFill>
            </a:endParaRPr>
          </a:p>
        </p:txBody>
      </p:sp>
      <p:sp>
        <p:nvSpPr>
          <p:cNvPr id="3" name="TextBox 2"/>
          <p:cNvSpPr txBox="1"/>
          <p:nvPr/>
        </p:nvSpPr>
        <p:spPr>
          <a:xfrm>
            <a:off x="477249" y="1602872"/>
            <a:ext cx="8067337" cy="4832092"/>
          </a:xfrm>
          <a:prstGeom prst="rect">
            <a:avLst/>
          </a:prstGeom>
          <a:noFill/>
        </p:spPr>
        <p:txBody>
          <a:bodyPr wrap="none" rtlCol="0">
            <a:spAutoFit/>
          </a:bodyPr>
          <a:lstStyle/>
          <a:p>
            <a:pPr indent="273050">
              <a:buFont typeface="Wingdings" pitchFamily="2" charset="2"/>
              <a:buChar char="ü"/>
            </a:pPr>
            <a:r>
              <a:rPr lang="nl-NL" sz="2800" dirty="0" smtClean="0">
                <a:solidFill>
                  <a:srgbClr val="FFFF00"/>
                </a:solidFill>
              </a:rPr>
              <a:t>Doel van een bedrijf is leveren van produkten waar </a:t>
            </a:r>
          </a:p>
          <a:p>
            <a:pPr indent="273050"/>
            <a:r>
              <a:rPr lang="nl-NL" sz="2800" dirty="0" smtClean="0">
                <a:solidFill>
                  <a:srgbClr val="FFFF00"/>
                </a:solidFill>
              </a:rPr>
              <a:t>de klant tevreden mee is.  </a:t>
            </a:r>
          </a:p>
          <a:p>
            <a:pPr indent="273050"/>
            <a:r>
              <a:rPr lang="nl-NL" sz="2800" dirty="0" smtClean="0">
                <a:solidFill>
                  <a:srgbClr val="FFFF00"/>
                </a:solidFill>
              </a:rPr>
              <a:t>(hierbij steeds meer aandacht om dit op een maat-</a:t>
            </a:r>
          </a:p>
          <a:p>
            <a:pPr indent="273050"/>
            <a:r>
              <a:rPr lang="nl-NL" sz="2800" dirty="0" smtClean="0">
                <a:solidFill>
                  <a:srgbClr val="FFFF00"/>
                </a:solidFill>
              </a:rPr>
              <a:t>schappelijk verantwoorde wijze te doen (MVO)) .</a:t>
            </a:r>
          </a:p>
          <a:p>
            <a:pPr indent="273050"/>
            <a:endParaRPr lang="nl-NL" sz="2800" dirty="0" smtClean="0">
              <a:solidFill>
                <a:srgbClr val="FFFF00"/>
              </a:solidFill>
            </a:endParaRPr>
          </a:p>
          <a:p>
            <a:pPr indent="273050">
              <a:buFont typeface="Wingdings" pitchFamily="2" charset="2"/>
              <a:buChar char="ü"/>
            </a:pPr>
            <a:r>
              <a:rPr lang="nl-NL" sz="2800" dirty="0" smtClean="0">
                <a:solidFill>
                  <a:srgbClr val="FFFF00"/>
                </a:solidFill>
              </a:rPr>
              <a:t>Doel van een overheidsinstelling is diensten leveren </a:t>
            </a:r>
          </a:p>
          <a:p>
            <a:pPr indent="273050"/>
            <a:r>
              <a:rPr lang="nl-NL" sz="2800" dirty="0" smtClean="0">
                <a:solidFill>
                  <a:srgbClr val="FFFF00"/>
                </a:solidFill>
              </a:rPr>
              <a:t>die aan de eisen/behoeften van de burger voldoet.</a:t>
            </a:r>
          </a:p>
          <a:p>
            <a:pPr indent="273050"/>
            <a:endParaRPr lang="nl-NL" sz="2800" dirty="0" smtClean="0">
              <a:solidFill>
                <a:srgbClr val="FFFF00"/>
              </a:solidFill>
            </a:endParaRPr>
          </a:p>
          <a:p>
            <a:pPr indent="266700">
              <a:buFont typeface="Wingdings" pitchFamily="2" charset="2"/>
              <a:buChar char="ü"/>
            </a:pPr>
            <a:r>
              <a:rPr lang="nl-NL" sz="2800" dirty="0" smtClean="0">
                <a:solidFill>
                  <a:srgbClr val="FFFF00"/>
                </a:solidFill>
              </a:rPr>
              <a:t>Kwaliteitsmanagement is daarom voor profit en </a:t>
            </a:r>
          </a:p>
          <a:p>
            <a:pPr indent="266700"/>
            <a:r>
              <a:rPr lang="nl-NL" sz="2800" dirty="0" smtClean="0">
                <a:solidFill>
                  <a:srgbClr val="FFFF00"/>
                </a:solidFill>
              </a:rPr>
              <a:t>non-profit organisaties een middel dat een bijdrage </a:t>
            </a:r>
          </a:p>
          <a:p>
            <a:pPr indent="266700"/>
            <a:r>
              <a:rPr lang="nl-NL" sz="2800" dirty="0" smtClean="0">
                <a:solidFill>
                  <a:srgbClr val="FFFF00"/>
                </a:solidFill>
              </a:rPr>
              <a:t>moet leveren aan het hoogste doel.</a:t>
            </a:r>
            <a:endParaRPr lang="nl-NL" sz="2800" dirty="0">
              <a:solidFill>
                <a:srgbClr val="FFFF0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smtClean="0">
                <a:solidFill>
                  <a:srgbClr val="FFFF00"/>
                </a:solidFill>
              </a:rPr>
              <a:t>Huiswerk..................................les 1</a:t>
            </a:r>
            <a:endParaRPr lang="nl-NL" dirty="0">
              <a:solidFill>
                <a:srgbClr val="FFFF00"/>
              </a:solidFill>
            </a:endParaRPr>
          </a:p>
        </p:txBody>
      </p:sp>
      <p:sp>
        <p:nvSpPr>
          <p:cNvPr id="3" name="Content Placeholder 2"/>
          <p:cNvSpPr>
            <a:spLocks noGrp="1"/>
          </p:cNvSpPr>
          <p:nvPr>
            <p:ph idx="1"/>
          </p:nvPr>
        </p:nvSpPr>
        <p:spPr/>
        <p:txBody>
          <a:bodyPr/>
          <a:lstStyle/>
          <a:p>
            <a:pPr marL="0" indent="0">
              <a:buNone/>
            </a:pPr>
            <a:r>
              <a:rPr lang="nl-NL" dirty="0" smtClean="0">
                <a:solidFill>
                  <a:srgbClr val="FFFF00"/>
                </a:solidFill>
              </a:rPr>
              <a:t>Lees de achtergrond informatie over de volgende onderwerpen:</a:t>
            </a:r>
          </a:p>
          <a:p>
            <a:pPr marL="914400" lvl="1" indent="-514350">
              <a:buFont typeface="+mj-lt"/>
              <a:buAutoNum type="arabicPeriod"/>
            </a:pPr>
            <a:r>
              <a:rPr lang="nl-NL" dirty="0" smtClean="0">
                <a:solidFill>
                  <a:srgbClr val="FFFF00"/>
                </a:solidFill>
              </a:rPr>
              <a:t>Normen en waarden.</a:t>
            </a:r>
          </a:p>
          <a:p>
            <a:pPr marL="914400" lvl="1" indent="-514350">
              <a:buFont typeface="+mj-lt"/>
              <a:buAutoNum type="arabicPeriod"/>
            </a:pPr>
            <a:r>
              <a:rPr lang="nl-NL" dirty="0" smtClean="0">
                <a:solidFill>
                  <a:srgbClr val="FFFF00"/>
                </a:solidFill>
              </a:rPr>
              <a:t>Rijnlandse- en Angelsaksische management benadering.</a:t>
            </a:r>
          </a:p>
          <a:p>
            <a:pPr marL="914400" lvl="1" indent="-514350">
              <a:buFont typeface="+mj-lt"/>
              <a:buAutoNum type="arabicPeriod"/>
            </a:pPr>
            <a:r>
              <a:rPr lang="nl-NL" dirty="0" smtClean="0">
                <a:solidFill>
                  <a:srgbClr val="FFFF00"/>
                </a:solidFill>
              </a:rPr>
              <a:t>Inleiding </a:t>
            </a:r>
            <a:r>
              <a:rPr lang="nl-NL" dirty="0" smtClean="0">
                <a:solidFill>
                  <a:srgbClr val="FFFF00"/>
                </a:solidFill>
              </a:rPr>
              <a:t>kwaliteitszorg.</a:t>
            </a:r>
          </a:p>
          <a:p>
            <a:pPr marL="914400" lvl="1" indent="-514350">
              <a:buFont typeface="+mj-lt"/>
              <a:buAutoNum type="arabicPeriod"/>
            </a:pPr>
            <a:r>
              <a:rPr lang="nl-NL" dirty="0">
                <a:solidFill>
                  <a:srgbClr val="FFFF00"/>
                </a:solidFill>
              </a:rPr>
              <a:t>Achtergronden in leerarrangement wikiwijs 155793</a:t>
            </a:r>
          </a:p>
          <a:p>
            <a:pPr marL="400050" lvl="1" indent="0">
              <a:buNone/>
            </a:pPr>
            <a:endParaRPr lang="nl-NL" dirty="0">
              <a:solidFill>
                <a:srgbClr val="FFFF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1197591"/>
          </a:xfrm>
        </p:spPr>
        <p:txBody>
          <a:bodyPr/>
          <a:lstStyle/>
          <a:p>
            <a:pPr>
              <a:buNone/>
            </a:pPr>
            <a:r>
              <a:rPr lang="nl-NL" dirty="0" smtClean="0">
                <a:solidFill>
                  <a:srgbClr val="FFFF00"/>
                </a:solidFill>
              </a:rPr>
              <a:t>			       </a:t>
            </a:r>
            <a:r>
              <a:rPr lang="nl-NL" sz="6600" dirty="0" smtClean="0">
                <a:solidFill>
                  <a:srgbClr val="FFFF00"/>
                </a:solidFill>
              </a:rPr>
              <a:t>Einde Les</a:t>
            </a:r>
            <a:endParaRPr lang="nl-NL" sz="6600" dirty="0">
              <a:solidFill>
                <a:srgbClr val="FFFF00"/>
              </a:solidFill>
            </a:endParaRPr>
          </a:p>
        </p:txBody>
      </p:sp>
      <p:sp>
        <p:nvSpPr>
          <p:cNvPr id="4" name="Rectangle 3"/>
          <p:cNvSpPr/>
          <p:nvPr/>
        </p:nvSpPr>
        <p:spPr>
          <a:xfrm>
            <a:off x="2976917" y="3458663"/>
            <a:ext cx="3190169" cy="255454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nl-NL" sz="8000" b="1" cap="none" spc="50" dirty="0" smtClean="0">
                <a:ln w="11430"/>
                <a:solidFill>
                  <a:srgbClr val="FFFF00"/>
                </a:solidFill>
                <a:effectLst>
                  <a:outerShdw blurRad="76200" dist="50800" dir="5400000" algn="tl" rotWithShape="0">
                    <a:srgbClr val="000000">
                      <a:alpha val="65000"/>
                    </a:srgbClr>
                  </a:outerShdw>
                </a:effectLst>
              </a:rPr>
              <a:t>Vragen</a:t>
            </a:r>
          </a:p>
          <a:p>
            <a:pPr algn="ctr"/>
            <a:r>
              <a:rPr lang="nl-NL" sz="8000" b="1" cap="none" spc="50" dirty="0" smtClean="0">
                <a:ln w="11430"/>
                <a:solidFill>
                  <a:srgbClr val="FFFF00"/>
                </a:solidFill>
                <a:effectLst>
                  <a:outerShdw blurRad="76200" dist="50800" dir="5400000" algn="tl" rotWithShape="0">
                    <a:srgbClr val="000000">
                      <a:alpha val="65000"/>
                    </a:srgbClr>
                  </a:outerShdw>
                </a:effectLst>
              </a:rPr>
              <a:t>?</a:t>
            </a:r>
            <a:endParaRPr lang="nl-NL" sz="8000" b="1" cap="none" spc="50" dirty="0">
              <a:ln w="11430"/>
              <a:solidFill>
                <a:srgbClr val="FFFF00"/>
              </a:soli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a:bodyPr>
          <a:lstStyle/>
          <a:p>
            <a:pPr algn="l"/>
            <a:r>
              <a:rPr lang="nl-NL" dirty="0" smtClean="0">
                <a:solidFill>
                  <a:srgbClr val="FFFF00"/>
                </a:solidFill>
              </a:rPr>
              <a:t>Eindwerkstuk = kwaliteitsrapport</a:t>
            </a:r>
            <a:endParaRPr lang="nl-NL" sz="2000" dirty="0">
              <a:solidFill>
                <a:srgbClr val="FFFF00"/>
              </a:solidFill>
            </a:endParaRPr>
          </a:p>
        </p:txBody>
      </p:sp>
      <p:sp>
        <p:nvSpPr>
          <p:cNvPr id="3" name="TextBox 2"/>
          <p:cNvSpPr txBox="1"/>
          <p:nvPr/>
        </p:nvSpPr>
        <p:spPr>
          <a:xfrm>
            <a:off x="478971" y="1880630"/>
            <a:ext cx="8207829" cy="2246769"/>
          </a:xfrm>
          <a:prstGeom prst="rect">
            <a:avLst/>
          </a:prstGeom>
          <a:noFill/>
        </p:spPr>
        <p:txBody>
          <a:bodyPr wrap="square" rtlCol="0">
            <a:spAutoFit/>
          </a:bodyPr>
          <a:lstStyle/>
          <a:p>
            <a:pPr>
              <a:buFont typeface="Wingdings" pitchFamily="2" charset="2"/>
              <a:buChar char="Ø"/>
            </a:pPr>
            <a:r>
              <a:rPr lang="nl-NL" sz="2800" dirty="0" smtClean="0">
                <a:solidFill>
                  <a:srgbClr val="FFFF00"/>
                </a:solidFill>
              </a:rPr>
              <a:t> Eindwerkstuk bestaat uit de uitwerkingen uit de</a:t>
            </a:r>
          </a:p>
          <a:p>
            <a:pPr marL="273050"/>
            <a:r>
              <a:rPr lang="nl-NL" sz="2800" dirty="0" smtClean="0">
                <a:solidFill>
                  <a:srgbClr val="FFFF00"/>
                </a:solidFill>
              </a:rPr>
              <a:t> opdrachten uit les 2, 3 en 4. </a:t>
            </a:r>
          </a:p>
          <a:p>
            <a:pPr marL="355600" indent="-355600">
              <a:buFont typeface="Wingdings" pitchFamily="2" charset="2"/>
              <a:buChar char="Ø"/>
            </a:pPr>
            <a:r>
              <a:rPr lang="nl-NL" sz="2800" dirty="0" smtClean="0">
                <a:solidFill>
                  <a:srgbClr val="FFFF00"/>
                </a:solidFill>
              </a:rPr>
              <a:t>Zelf conclusies trekken en aanbevelingen geven aan het bedrijf. </a:t>
            </a:r>
          </a:p>
          <a:p>
            <a:pPr marL="355600" indent="-355600">
              <a:buFont typeface="Wingdings" pitchFamily="2" charset="2"/>
              <a:buChar char="Ø"/>
            </a:pPr>
            <a:r>
              <a:rPr lang="nl-NL" sz="2800" dirty="0" smtClean="0">
                <a:solidFill>
                  <a:srgbClr val="FFFF00"/>
                </a:solidFill>
              </a:rPr>
              <a:t>Achtergronden in leerarrangement in wiki 155793.</a:t>
            </a:r>
            <a:endParaRPr lang="nl-NL" sz="2800" dirty="0">
              <a:solidFill>
                <a:srgbClr val="FFFF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normAutofit/>
          </a:bodyPr>
          <a:lstStyle/>
          <a:p>
            <a:pPr algn="l"/>
            <a:r>
              <a:rPr lang="nl-NL" dirty="0" smtClean="0">
                <a:solidFill>
                  <a:srgbClr val="FFFF00"/>
                </a:solidFill>
              </a:rPr>
              <a:t>Kwaliteitsmanagement............les1</a:t>
            </a:r>
            <a:endParaRPr lang="nl-NL" sz="2000" dirty="0">
              <a:solidFill>
                <a:srgbClr val="FFFF00"/>
              </a:solidFill>
            </a:endParaRPr>
          </a:p>
        </p:txBody>
      </p:sp>
      <p:sp>
        <p:nvSpPr>
          <p:cNvPr id="3" name="TextBox 2"/>
          <p:cNvSpPr txBox="1"/>
          <p:nvPr/>
        </p:nvSpPr>
        <p:spPr>
          <a:xfrm>
            <a:off x="450373" y="1555836"/>
            <a:ext cx="5573385" cy="3046988"/>
          </a:xfrm>
          <a:prstGeom prst="rect">
            <a:avLst/>
          </a:prstGeom>
          <a:noFill/>
        </p:spPr>
        <p:txBody>
          <a:bodyPr wrap="none" rtlCol="0">
            <a:spAutoFit/>
          </a:bodyPr>
          <a:lstStyle/>
          <a:p>
            <a:pPr>
              <a:lnSpc>
                <a:spcPct val="150000"/>
              </a:lnSpc>
            </a:pPr>
            <a:r>
              <a:rPr lang="nl-NL" sz="3200" dirty="0" smtClean="0">
                <a:solidFill>
                  <a:srgbClr val="FFFF00"/>
                </a:solidFill>
              </a:rPr>
              <a:t>Onderwerpen</a:t>
            </a:r>
          </a:p>
          <a:p>
            <a:pPr>
              <a:lnSpc>
                <a:spcPct val="150000"/>
              </a:lnSpc>
              <a:buFont typeface="Wingdings" pitchFamily="2" charset="2"/>
              <a:buChar char="q"/>
            </a:pPr>
            <a:r>
              <a:rPr lang="nl-NL" sz="3200" dirty="0" smtClean="0">
                <a:solidFill>
                  <a:srgbClr val="FFFF00"/>
                </a:solidFill>
              </a:rPr>
              <a:t> Wat is kwaliteit.</a:t>
            </a:r>
          </a:p>
          <a:p>
            <a:pPr>
              <a:lnSpc>
                <a:spcPct val="150000"/>
              </a:lnSpc>
              <a:buFont typeface="Wingdings" pitchFamily="2" charset="2"/>
              <a:buChar char="q"/>
            </a:pPr>
            <a:r>
              <a:rPr lang="nl-NL" sz="3200" dirty="0" smtClean="0">
                <a:solidFill>
                  <a:srgbClr val="FFFF00"/>
                </a:solidFill>
              </a:rPr>
              <a:t> Wat is kwaliteitsmanagement</a:t>
            </a:r>
          </a:p>
          <a:p>
            <a:pPr>
              <a:lnSpc>
                <a:spcPct val="150000"/>
              </a:lnSpc>
              <a:buFont typeface="Wingdings" pitchFamily="2" charset="2"/>
              <a:buChar char="q"/>
            </a:pPr>
            <a:r>
              <a:rPr lang="nl-NL" sz="3200" dirty="0" smtClean="0">
                <a:solidFill>
                  <a:srgbClr val="FFFF00"/>
                </a:solidFill>
              </a:rPr>
              <a:t> Inleiding INK model</a:t>
            </a:r>
            <a:endParaRPr lang="nl-NL" sz="3200" dirty="0">
              <a:solidFill>
                <a:srgbClr val="FFFF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smtClean="0">
                <a:solidFill>
                  <a:srgbClr val="FFFF00"/>
                </a:solidFill>
              </a:rPr>
              <a:t>Begrip kwaliteit</a:t>
            </a:r>
            <a:endParaRPr lang="nl-NL" dirty="0">
              <a:solidFill>
                <a:srgbClr val="FFFF00"/>
              </a:solidFill>
            </a:endParaRPr>
          </a:p>
        </p:txBody>
      </p:sp>
      <p:sp>
        <p:nvSpPr>
          <p:cNvPr id="5" name="Content Placeholder 4"/>
          <p:cNvSpPr>
            <a:spLocks noGrp="1"/>
          </p:cNvSpPr>
          <p:nvPr>
            <p:ph idx="1"/>
          </p:nvPr>
        </p:nvSpPr>
        <p:spPr/>
        <p:txBody>
          <a:bodyPr>
            <a:normAutofit/>
          </a:bodyPr>
          <a:lstStyle/>
          <a:p>
            <a:r>
              <a:rPr lang="nl-NL" u="sng" dirty="0" smtClean="0">
                <a:solidFill>
                  <a:srgbClr val="FFFF00"/>
                </a:solidFill>
              </a:rPr>
              <a:t>Produkten:</a:t>
            </a:r>
          </a:p>
          <a:p>
            <a:pPr>
              <a:buNone/>
            </a:pPr>
            <a:r>
              <a:rPr lang="nl-NL" dirty="0" smtClean="0">
                <a:solidFill>
                  <a:srgbClr val="FFFF00"/>
                </a:solidFill>
              </a:rPr>
              <a:t>	Kwaliteit van je computer, auto en kleding.</a:t>
            </a:r>
          </a:p>
          <a:p>
            <a:r>
              <a:rPr lang="nl-NL" u="sng" dirty="0" smtClean="0">
                <a:solidFill>
                  <a:srgbClr val="FFFF00"/>
                </a:solidFill>
              </a:rPr>
              <a:t>Kennis:</a:t>
            </a:r>
          </a:p>
          <a:p>
            <a:pPr>
              <a:buNone/>
            </a:pPr>
            <a:r>
              <a:rPr lang="nl-NL" dirty="0" smtClean="0">
                <a:solidFill>
                  <a:srgbClr val="FFFF00"/>
                </a:solidFill>
              </a:rPr>
              <a:t>	Kwaliteit van de computer-verkoper, de automonteur</a:t>
            </a:r>
          </a:p>
          <a:p>
            <a:r>
              <a:rPr lang="nl-NL" dirty="0" smtClean="0">
                <a:solidFill>
                  <a:srgbClr val="FFFF00"/>
                </a:solidFill>
              </a:rPr>
              <a:t>Kwaliteit  van mensen en dieren.</a:t>
            </a:r>
          </a:p>
          <a:p>
            <a:endParaRPr lang="nl-NL" dirty="0">
              <a:solidFill>
                <a:srgbClr val="FFFF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smtClean="0">
                <a:solidFill>
                  <a:srgbClr val="FFFF00"/>
                </a:solidFill>
              </a:rPr>
              <a:t>Begrip kwaliteit</a:t>
            </a:r>
            <a:endParaRPr lang="nl-NL" dirty="0">
              <a:solidFill>
                <a:srgbClr val="FFFF00"/>
              </a:solidFill>
            </a:endParaRPr>
          </a:p>
        </p:txBody>
      </p:sp>
      <p:sp>
        <p:nvSpPr>
          <p:cNvPr id="5" name="Content Placeholder 4"/>
          <p:cNvSpPr>
            <a:spLocks noGrp="1"/>
          </p:cNvSpPr>
          <p:nvPr>
            <p:ph idx="1"/>
          </p:nvPr>
        </p:nvSpPr>
        <p:spPr/>
        <p:txBody>
          <a:bodyPr>
            <a:normAutofit/>
          </a:bodyPr>
          <a:lstStyle/>
          <a:p>
            <a:r>
              <a:rPr lang="nl-NL" dirty="0" smtClean="0">
                <a:solidFill>
                  <a:srgbClr val="FFFF00"/>
                </a:solidFill>
              </a:rPr>
              <a:t>Kwaliteit duid je aan met een waardering over het functioneren van iets of iemand.</a:t>
            </a:r>
          </a:p>
          <a:p>
            <a:r>
              <a:rPr lang="nl-NL" dirty="0" smtClean="0">
                <a:solidFill>
                  <a:srgbClr val="FFFF00"/>
                </a:solidFill>
              </a:rPr>
              <a:t>Deze waardering kan per persoon verschillen</a:t>
            </a:r>
          </a:p>
          <a:p>
            <a:pPr>
              <a:buNone/>
            </a:pPr>
            <a:r>
              <a:rPr lang="nl-NL" dirty="0" smtClean="0">
                <a:solidFill>
                  <a:srgbClr val="FFFF00"/>
                </a:solidFill>
              </a:rPr>
              <a:t>	(persoongebonden).</a:t>
            </a:r>
          </a:p>
          <a:p>
            <a:r>
              <a:rPr lang="nl-NL" dirty="0" smtClean="0">
                <a:solidFill>
                  <a:srgbClr val="FFFF00"/>
                </a:solidFill>
              </a:rPr>
              <a:t>Per groep of leefgemeenschap verschillen.</a:t>
            </a:r>
          </a:p>
          <a:p>
            <a:pPr>
              <a:buNone/>
            </a:pPr>
            <a:endParaRPr lang="nl-NL" dirty="0" smtClean="0">
              <a:solidFill>
                <a:srgbClr val="FFFF00"/>
              </a:solidFill>
            </a:endParaRPr>
          </a:p>
          <a:p>
            <a:pPr>
              <a:buNone/>
            </a:pPr>
            <a:endParaRPr lang="nl-NL" dirty="0" smtClean="0">
              <a:solidFill>
                <a:srgbClr val="FFFF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smtClean="0">
                <a:solidFill>
                  <a:srgbClr val="FFFF00"/>
                </a:solidFill>
              </a:rPr>
              <a:t>Begrip kwaliteit</a:t>
            </a:r>
            <a:endParaRPr lang="nl-NL" dirty="0">
              <a:solidFill>
                <a:srgbClr val="FFFF00"/>
              </a:solidFill>
            </a:endParaRPr>
          </a:p>
        </p:txBody>
      </p:sp>
      <p:sp>
        <p:nvSpPr>
          <p:cNvPr id="5" name="Content Placeholder 4"/>
          <p:cNvSpPr>
            <a:spLocks noGrp="1"/>
          </p:cNvSpPr>
          <p:nvPr>
            <p:ph idx="1"/>
          </p:nvPr>
        </p:nvSpPr>
        <p:spPr>
          <a:xfrm>
            <a:off x="457200" y="1600200"/>
            <a:ext cx="8229600" cy="4063621"/>
          </a:xfrm>
        </p:spPr>
        <p:txBody>
          <a:bodyPr>
            <a:normAutofit fontScale="92500"/>
          </a:bodyPr>
          <a:lstStyle/>
          <a:p>
            <a:r>
              <a:rPr lang="nl-NL" dirty="0" smtClean="0">
                <a:solidFill>
                  <a:srgbClr val="FFFF00"/>
                </a:solidFill>
              </a:rPr>
              <a:t>De waardering (of waardeoordeel) kan gebaseerd zijn op emotie en gevoel of normen en waarden. </a:t>
            </a:r>
          </a:p>
          <a:p>
            <a:pPr lvl="1"/>
            <a:r>
              <a:rPr lang="nl-NL" dirty="0" smtClean="0">
                <a:solidFill>
                  <a:srgbClr val="FFFF00"/>
                </a:solidFill>
              </a:rPr>
              <a:t>Normen zijn “hard” (beter meetbaar.)</a:t>
            </a:r>
          </a:p>
          <a:p>
            <a:pPr lvl="1"/>
            <a:r>
              <a:rPr lang="nl-NL" dirty="0" smtClean="0">
                <a:solidFill>
                  <a:srgbClr val="FFFF00"/>
                </a:solidFill>
              </a:rPr>
              <a:t>Waarden zijn “zacht” (slechter meetbaar)</a:t>
            </a:r>
          </a:p>
          <a:p>
            <a:r>
              <a:rPr lang="nl-NL" dirty="0" smtClean="0">
                <a:solidFill>
                  <a:srgbClr val="FFFF00"/>
                </a:solidFill>
              </a:rPr>
              <a:t>Bij leefgemeenschappen spelen emotie/gevoel en normen/waarden een belangrijke rol.</a:t>
            </a:r>
          </a:p>
          <a:p>
            <a:r>
              <a:rPr lang="nl-NL" dirty="0" smtClean="0">
                <a:solidFill>
                  <a:srgbClr val="FFFF00"/>
                </a:solidFill>
              </a:rPr>
              <a:t>Bij bedrijven/organisaties spelen normen/waarden steeds meer een bepalende rol.</a:t>
            </a:r>
          </a:p>
        </p:txBody>
      </p:sp>
      <p:sp>
        <p:nvSpPr>
          <p:cNvPr id="7" name="Rectangle 6">
            <a:hlinkClick r:id="rId3" action="ppaction://hlinkfile"/>
          </p:cNvPr>
          <p:cNvSpPr/>
          <p:nvPr/>
        </p:nvSpPr>
        <p:spPr>
          <a:xfrm>
            <a:off x="4125091" y="6083068"/>
            <a:ext cx="290464" cy="369332"/>
          </a:xfrm>
          <a:prstGeom prst="rect">
            <a:avLst/>
          </a:prstGeom>
        </p:spPr>
        <p:txBody>
          <a:bodyPr wrap="none">
            <a:spAutoFit/>
          </a:bodyPr>
          <a:lstStyle/>
          <a:p>
            <a:pPr>
              <a:buNone/>
            </a:pPr>
            <a:r>
              <a:rPr lang="nl-NL" dirty="0" smtClean="0">
                <a:solidFill>
                  <a:srgbClr val="FFFF00"/>
                </a:solidFill>
              </a:rPr>
              <a:t>  </a:t>
            </a:r>
          </a:p>
        </p:txBody>
      </p:sp>
      <p:sp>
        <p:nvSpPr>
          <p:cNvPr id="8" name="Rectangle 7"/>
          <p:cNvSpPr/>
          <p:nvPr/>
        </p:nvSpPr>
        <p:spPr>
          <a:xfrm>
            <a:off x="4178836" y="6028478"/>
            <a:ext cx="458780" cy="369332"/>
          </a:xfrm>
          <a:prstGeom prst="rect">
            <a:avLst/>
          </a:prstGeom>
        </p:spPr>
        <p:txBody>
          <a:bodyPr wrap="none">
            <a:spAutoFit/>
          </a:bodyPr>
          <a:lstStyle/>
          <a:p>
            <a:pPr>
              <a:buNone/>
            </a:pPr>
            <a:r>
              <a:rPr lang="nl-NL" dirty="0" smtClean="0">
                <a:solidFill>
                  <a:srgbClr val="FFFF00"/>
                </a:solidFill>
                <a:hlinkClick r:id="rId3" action="ppaction://hlinkfile"/>
              </a:rPr>
              <a:t>Vis</a:t>
            </a:r>
            <a:endParaRPr lang="nl-NL" dirty="0" smtClean="0">
              <a:solidFill>
                <a:srgbClr val="FFFF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nl-NL" dirty="0" smtClean="0">
                <a:solidFill>
                  <a:srgbClr val="FFFF00"/>
                </a:solidFill>
              </a:rPr>
              <a:t>Begrip kwaliteit</a:t>
            </a:r>
            <a:endParaRPr lang="nl-NL" sz="3600" dirty="0">
              <a:solidFill>
                <a:srgbClr val="FFFF00"/>
              </a:solidFill>
            </a:endParaRPr>
          </a:p>
        </p:txBody>
      </p:sp>
      <p:sp>
        <p:nvSpPr>
          <p:cNvPr id="5" name="Content Placeholder 4"/>
          <p:cNvSpPr>
            <a:spLocks noGrp="1"/>
          </p:cNvSpPr>
          <p:nvPr>
            <p:ph idx="1"/>
          </p:nvPr>
        </p:nvSpPr>
        <p:spPr>
          <a:xfrm>
            <a:off x="457200" y="1600201"/>
            <a:ext cx="8229600" cy="1375011"/>
          </a:xfrm>
        </p:spPr>
        <p:txBody>
          <a:bodyPr>
            <a:normAutofit/>
          </a:bodyPr>
          <a:lstStyle/>
          <a:p>
            <a:pPr>
              <a:buNone/>
            </a:pPr>
            <a:r>
              <a:rPr lang="nl-NL" sz="2800" i="1" dirty="0" smtClean="0">
                <a:solidFill>
                  <a:srgbClr val="FFFF00"/>
                </a:solidFill>
              </a:rPr>
              <a:t>Wat is bepalend voor de waardering over de</a:t>
            </a:r>
          </a:p>
          <a:p>
            <a:pPr>
              <a:buNone/>
            </a:pPr>
            <a:r>
              <a:rPr lang="nl-NL" sz="2800" i="1" dirty="0" smtClean="0">
                <a:solidFill>
                  <a:srgbClr val="FFFF00"/>
                </a:solidFill>
              </a:rPr>
              <a:t>kwaliteit van een produkt? </a:t>
            </a:r>
          </a:p>
          <a:p>
            <a:pPr>
              <a:buNone/>
            </a:pPr>
            <a:endParaRPr lang="nl-NL" dirty="0" smtClean="0">
              <a:solidFill>
                <a:srgbClr val="FFFF00"/>
              </a:solidFill>
            </a:endParaRPr>
          </a:p>
          <a:p>
            <a:pPr>
              <a:buNone/>
            </a:pPr>
            <a:endParaRPr lang="nl-NL" dirty="0" smtClean="0">
              <a:solidFill>
                <a:srgbClr val="FFFF00"/>
              </a:solidFill>
            </a:endParaRPr>
          </a:p>
        </p:txBody>
      </p:sp>
      <p:sp>
        <p:nvSpPr>
          <p:cNvPr id="4" name="TextBox 3"/>
          <p:cNvSpPr txBox="1"/>
          <p:nvPr/>
        </p:nvSpPr>
        <p:spPr>
          <a:xfrm>
            <a:off x="723331" y="5308979"/>
            <a:ext cx="184731" cy="369332"/>
          </a:xfrm>
          <a:prstGeom prst="rect">
            <a:avLst/>
          </a:prstGeom>
          <a:noFill/>
        </p:spPr>
        <p:txBody>
          <a:bodyPr wrap="none" rtlCol="0">
            <a:spAutoFit/>
          </a:bodyPr>
          <a:lstStyle/>
          <a:p>
            <a:endParaRPr lang="nl-NL" dirty="0">
              <a:solidFill>
                <a:srgbClr val="FFFF00"/>
              </a:solidFill>
            </a:endParaRPr>
          </a:p>
        </p:txBody>
      </p:sp>
      <p:sp>
        <p:nvSpPr>
          <p:cNvPr id="7" name="TextBox 6"/>
          <p:cNvSpPr txBox="1"/>
          <p:nvPr/>
        </p:nvSpPr>
        <p:spPr>
          <a:xfrm>
            <a:off x="300251" y="4094319"/>
            <a:ext cx="8338782" cy="1569660"/>
          </a:xfrm>
          <a:prstGeom prst="rect">
            <a:avLst/>
          </a:prstGeom>
          <a:noFill/>
        </p:spPr>
        <p:txBody>
          <a:bodyPr wrap="square" rtlCol="0">
            <a:spAutoFit/>
          </a:bodyPr>
          <a:lstStyle/>
          <a:p>
            <a:pPr>
              <a:buFont typeface="Wingdings" pitchFamily="2" charset="2"/>
              <a:buChar char="Ø"/>
            </a:pPr>
            <a:r>
              <a:rPr lang="nl-NL" sz="3200" dirty="0" smtClean="0">
                <a:solidFill>
                  <a:srgbClr val="FFFF00"/>
                </a:solidFill>
              </a:rPr>
              <a:t> De mate waarin een produkt voldoet aan jouw</a:t>
            </a:r>
          </a:p>
          <a:p>
            <a:pPr indent="450850">
              <a:buNone/>
            </a:pPr>
            <a:r>
              <a:rPr lang="nl-NL" sz="3200" dirty="0" smtClean="0">
                <a:solidFill>
                  <a:srgbClr val="FFFF00"/>
                </a:solidFill>
              </a:rPr>
              <a:t>behoefte/verwachting!</a:t>
            </a:r>
          </a:p>
          <a:p>
            <a:pPr>
              <a:buFont typeface="Wingdings" pitchFamily="2" charset="2"/>
              <a:buChar char="Ø"/>
            </a:pPr>
            <a:endParaRPr lang="nl-NL" sz="32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nl-NL" dirty="0" smtClean="0">
                <a:solidFill>
                  <a:srgbClr val="FFFF00"/>
                </a:solidFill>
              </a:rPr>
              <a:t>Begrip kwaliteit</a:t>
            </a:r>
            <a:endParaRPr lang="nl-NL" dirty="0">
              <a:solidFill>
                <a:srgbClr val="FFFF00"/>
              </a:solidFill>
            </a:endParaRPr>
          </a:p>
        </p:txBody>
      </p:sp>
      <p:sp>
        <p:nvSpPr>
          <p:cNvPr id="5" name="Content Placeholder 4"/>
          <p:cNvSpPr>
            <a:spLocks noGrp="1"/>
          </p:cNvSpPr>
          <p:nvPr>
            <p:ph idx="1"/>
          </p:nvPr>
        </p:nvSpPr>
        <p:spPr/>
        <p:txBody>
          <a:bodyPr/>
          <a:lstStyle/>
          <a:p>
            <a:r>
              <a:rPr lang="nl-NL" dirty="0" smtClean="0">
                <a:solidFill>
                  <a:srgbClr val="FFFF00"/>
                </a:solidFill>
              </a:rPr>
              <a:t>Volgens </a:t>
            </a:r>
            <a:r>
              <a:rPr lang="nl-NL" dirty="0" smtClean="0">
                <a:solidFill>
                  <a:srgbClr val="FFFF00"/>
                </a:solidFill>
                <a:hlinkClick r:id="rId3" tooltip="ISO 8402 (de pagina bestaat niet)"/>
              </a:rPr>
              <a:t>ISO 8402</a:t>
            </a:r>
            <a:r>
              <a:rPr lang="nl-NL" dirty="0" smtClean="0">
                <a:solidFill>
                  <a:srgbClr val="FFFF00"/>
                </a:solidFill>
              </a:rPr>
              <a:t> is kwaliteit: </a:t>
            </a:r>
          </a:p>
          <a:p>
            <a:pPr>
              <a:buNone/>
            </a:pPr>
            <a:r>
              <a:rPr lang="nl-NL" dirty="0" smtClean="0">
                <a:solidFill>
                  <a:srgbClr val="FFFF00"/>
                </a:solidFill>
              </a:rPr>
              <a:t>	Het geheel van eigenschappen en kenmerken van een product of dienst dat van belang is voor het voldoen aan vastgestelde of vanzelfsprekende behoeften.</a:t>
            </a:r>
          </a:p>
          <a:p>
            <a:pPr>
              <a:buNone/>
            </a:pPr>
            <a:endParaRPr lang="nl-NL" dirty="0" smtClean="0">
              <a:solidFill>
                <a:srgbClr val="FFFF00"/>
              </a:solidFill>
            </a:endParaRPr>
          </a:p>
          <a:p>
            <a:pPr>
              <a:buNone/>
            </a:pPr>
            <a:r>
              <a:rPr lang="nl-NL" i="1" dirty="0" smtClean="0">
                <a:solidFill>
                  <a:srgbClr val="FFFF00"/>
                </a:solidFill>
              </a:rPr>
              <a:t>	(wat ontbreekt hierin?)</a:t>
            </a:r>
          </a:p>
          <a:p>
            <a:endParaRPr lang="nl-NL"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 calcmode="lin" valueType="num">
                                      <p:cBhvr additive="base">
                                        <p:cTn id="1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9508</TotalTime>
  <Words>798</Words>
  <Application>Microsoft Office PowerPoint</Application>
  <PresentationFormat>Diavoorstelling (4:3)</PresentationFormat>
  <Paragraphs>211</Paragraphs>
  <Slides>24</Slides>
  <Notes>24</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24</vt:i4>
      </vt:variant>
    </vt:vector>
  </HeadingPairs>
  <TitlesOfParts>
    <vt:vector size="28" baseType="lpstr">
      <vt:lpstr>Arial</vt:lpstr>
      <vt:lpstr>Calibri</vt:lpstr>
      <vt:lpstr>Wingdings</vt:lpstr>
      <vt:lpstr>Office Theme</vt:lpstr>
      <vt:lpstr>Container</vt:lpstr>
      <vt:lpstr>Onderwerpen........kwaliteitsmanagement</vt:lpstr>
      <vt:lpstr>Eindwerkstuk = kwaliteitsrapport</vt:lpstr>
      <vt:lpstr>Kwaliteitsmanagement............les1</vt:lpstr>
      <vt:lpstr>Begrip kwaliteit</vt:lpstr>
      <vt:lpstr>Begrip kwaliteit</vt:lpstr>
      <vt:lpstr>Begrip kwaliteit</vt:lpstr>
      <vt:lpstr>Begrip kwaliteit</vt:lpstr>
      <vt:lpstr>Begrip kwaliteit</vt:lpstr>
      <vt:lpstr>Begrip kwaliteit</vt:lpstr>
      <vt:lpstr>Begrip kwaliteit</vt:lpstr>
      <vt:lpstr>Kwaliteitsmanagement........van zand tot klant!</vt:lpstr>
      <vt:lpstr>Kwaliteitsmanagement...........van zand tot klant! </vt:lpstr>
      <vt:lpstr>kwaliteitsmanagement</vt:lpstr>
      <vt:lpstr>kwaliteitsmanagement</vt:lpstr>
      <vt:lpstr>Kwaliteitsmanagement</vt:lpstr>
      <vt:lpstr>Kwaliteitsmanagement</vt:lpstr>
      <vt:lpstr>Kwaliteitsmanagement</vt:lpstr>
      <vt:lpstr>Kwaliteitsmanagement......INK model</vt:lpstr>
      <vt:lpstr>Het INK Model....................de inhoud</vt:lpstr>
      <vt:lpstr>Samenvatting............................les1</vt:lpstr>
      <vt:lpstr>Samenvatting.......................les1 (vervolg)</vt:lpstr>
      <vt:lpstr>Huiswerk..................................les 1</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Leermodule</dc:title>
  <dc:creator>vlim</dc:creator>
  <cp:lastModifiedBy>Géraar de Jong</cp:lastModifiedBy>
  <cp:revision>244</cp:revision>
  <dcterms:created xsi:type="dcterms:W3CDTF">2006-08-16T00:00:00Z</dcterms:created>
  <dcterms:modified xsi:type="dcterms:W3CDTF">2020-02-02T21:27:11Z</dcterms:modified>
</cp:coreProperties>
</file>